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80" r:id="rId5"/>
    <p:sldId id="281" r:id="rId6"/>
    <p:sldId id="282" r:id="rId7"/>
    <p:sldId id="286" r:id="rId8"/>
    <p:sldId id="287" r:id="rId9"/>
    <p:sldId id="283" r:id="rId10"/>
    <p:sldId id="290" r:id="rId11"/>
    <p:sldId id="304" r:id="rId12"/>
    <p:sldId id="302" r:id="rId13"/>
    <p:sldId id="294" r:id="rId14"/>
    <p:sldId id="298" r:id="rId15"/>
    <p:sldId id="311" r:id="rId16"/>
    <p:sldId id="295" r:id="rId17"/>
    <p:sldId id="284" r:id="rId18"/>
    <p:sldId id="285"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页" id="{EC5C9722-032E-4537-ABEF-D5D65B2A8D4F}">
          <p14:sldIdLst>
            <p14:sldId id="256"/>
            <p14:sldId id="280"/>
            <p14:sldId id="281"/>
            <p14:sldId id="282"/>
            <p14:sldId id="286"/>
            <p14:sldId id="287"/>
            <p14:sldId id="283"/>
            <p14:sldId id="290"/>
            <p14:sldId id="304"/>
            <p14:sldId id="294"/>
            <p14:sldId id="298"/>
            <p14:sldId id="311"/>
            <p14:sldId id="295"/>
            <p14:sldId id="284"/>
            <p14:sldId id="285"/>
            <p14:sldId id="302"/>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汪 涵霖" initials="汪"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75091"/>
    <a:srgbClr val="042C5D"/>
    <a:srgbClr val="7795B9"/>
    <a:srgbClr val="4974A6"/>
    <a:srgbClr val="003F88"/>
    <a:srgbClr val="02346F"/>
    <a:srgbClr val="829DBD"/>
    <a:srgbClr val="D1D9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5394" autoAdjust="0"/>
  </p:normalViewPr>
  <p:slideViewPr>
    <p:cSldViewPr snapToGrid="0">
      <p:cViewPr varScale="1">
        <p:scale>
          <a:sx n="60" d="100"/>
          <a:sy n="60" d="100"/>
        </p:scale>
        <p:origin x="1568" y="5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commentAuthors" Target="commentAuthors.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2.png>
</file>

<file path=ppt/media/image3.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FEC701-A9EC-4FC3-9278-15C5C6B0B5B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957053-DC71-4CD5-AB91-7843587632C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First</a:t>
            </a:r>
            <a:endParaRPr lang="zh-CN" altLang="en-US" dirty="0"/>
          </a:p>
        </p:txBody>
      </p:sp>
      <p:sp>
        <p:nvSpPr>
          <p:cNvPr id="4" name="灯片编号占位符 3"/>
          <p:cNvSpPr>
            <a:spLocks noGrp="1"/>
          </p:cNvSpPr>
          <p:nvPr>
            <p:ph type="sldNum" sz="quarter" idx="5"/>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main methods used in this thesis are Markov chain Monte Carlo simulation and Bayesian linear regression, as the result of these methods, the simulation result would be presented as a distribution and has high correlation with the prior and parameter distributions.</a:t>
            </a:r>
            <a:endParaRPr lang="en-US" altLang="zh-CN" dirty="0"/>
          </a:p>
        </p:txBody>
      </p:sp>
      <p:sp>
        <p:nvSpPr>
          <p:cNvPr id="4" name="灯片编号占位符 3"/>
          <p:cNvSpPr>
            <a:spLocks noGrp="1"/>
          </p:cNvSpPr>
          <p:nvPr>
            <p:ph type="sldNum" sz="quarter" idx="10"/>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a:p>
            <a:r>
              <a:rPr lang="en-US" altLang="zh-CN" dirty="0"/>
              <a:t>For the first assumption. we have known that the first mutation alpha strain was found on October, but no one konws when the cornavirus mutated, therefore, this assumption should be held.</a:t>
            </a:r>
            <a:endParaRPr lang="en-US" altLang="zh-CN" dirty="0"/>
          </a:p>
          <a:p>
            <a:endParaRPr lang="en-US" altLang="zh-CN" dirty="0"/>
          </a:p>
          <a:p>
            <a:r>
              <a:rPr lang="en-US" altLang="zh-CN" dirty="0"/>
              <a:t>Because the MCMC and Beyasian regression has used. I assume all distributions used in this thesis are invariate. The nature of the cornavirus has many aspects such as</a:t>
            </a:r>
            <a:r>
              <a:rPr lang="en-US" altLang="zh-CN" dirty="0">
                <a:sym typeface="+mn-ea"/>
              </a:rPr>
              <a:t> serial interval</a:t>
            </a:r>
            <a:r>
              <a:rPr lang="en-US" altLang="zh-CN" dirty="0"/>
              <a:t>, which means the time distribution of the transmission from patient to patient.  and mortality rate, hospitalization rate,</a:t>
            </a:r>
            <a:endParaRPr lang="en-US" altLang="zh-CN" dirty="0"/>
          </a:p>
          <a:p>
            <a:endParaRPr lang="en-US" altLang="zh-CN" dirty="0"/>
          </a:p>
          <a:p>
            <a:r>
              <a:rPr lang="en-US" altLang="zh-CN" dirty="0"/>
              <a:t>At the end of my thesis time span, nearly 6% people in the UK has antibody, this rate is not so large. . It is known that a person can be infected twice with the Covid-19, but the probability of a second infection will be much less than the first time because of the appearance of antibodies in his/her body. However, in the time span of our research, the concentration of antibodies in the population was not high, so we ignored the adverse effects of antibodies in the time of the research</a:t>
            </a:r>
            <a:endParaRPr lang="en-US" altLang="zh-CN" dirty="0"/>
          </a:p>
        </p:txBody>
      </p:sp>
      <p:sp>
        <p:nvSpPr>
          <p:cNvPr id="4" name="灯片编号占位符 3"/>
          <p:cNvSpPr>
            <a:spLocks noGrp="1"/>
          </p:cNvSpPr>
          <p:nvPr>
            <p:ph type="sldNum" sz="quarter" idx="10"/>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 the beginning, the probability of a healthy person to be infected is determined by the Rt, and the time when the person is infected is affected the series interval. Besides, the calculation of the Rt is based on the state of NPI and search indexes of “protest” on google. Meanwhile, when the infection time interval keeps the same in a single day sampling from the distribution, it is worthy highlighting that the number of infected individuals will also boost the transmission. After being infected, the state of a person will have many situations, including unrecorded, deaths, admit to mechanical ventilation beds, in hospital and so on. Also the rate that patient admitted to the </a:t>
            </a:r>
            <a:r>
              <a:rPr lang="en-US" altLang="zh-CN" dirty="0">
                <a:sym typeface="+mn-ea"/>
              </a:rPr>
              <a:t>mechanical ventilation beds and mortality also conform constant distributions.</a:t>
            </a:r>
            <a:endParaRPr lang="en-US" altLang="zh-CN" dirty="0">
              <a:sym typeface="+mn-ea"/>
            </a:endParaRPr>
          </a:p>
          <a:p>
            <a:r>
              <a:rPr lang="en-US" altLang="zh-CN" dirty="0"/>
              <a:t>Furthermore the reported number of death or admitted to</a:t>
            </a:r>
            <a:r>
              <a:rPr lang="en-US" altLang="zh-CN" dirty="0">
                <a:sym typeface="+mn-ea"/>
              </a:rPr>
              <a:t> </a:t>
            </a:r>
            <a:r>
              <a:rPr lang="en-US" altLang="zh-CN" dirty="0">
                <a:sym typeface="+mn-ea"/>
              </a:rPr>
              <a:t>mechanical ventilation beds maybe not accurated, this model also to simulate the new these data if assuming they are inaccurate.</a:t>
            </a:r>
            <a:endParaRPr lang="en-US" altLang="zh-CN" dirty="0"/>
          </a:p>
        </p:txBody>
      </p:sp>
      <p:sp>
        <p:nvSpPr>
          <p:cNvPr id="4" name="灯片编号占位符 3"/>
          <p:cNvSpPr>
            <a:spLocks noGrp="1"/>
          </p:cNvSpPr>
          <p:nvPr>
            <p:ph type="sldNum" sz="quarter" idx="10"/>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This is my reference list</a:t>
            </a:r>
            <a:endParaRPr lang="zh-CN" altLang="en-US" dirty="0"/>
          </a:p>
        </p:txBody>
      </p:sp>
      <p:sp>
        <p:nvSpPr>
          <p:cNvPr id="4" name="灯片编号占位符 3"/>
          <p:cNvSpPr>
            <a:spLocks noGrp="1"/>
          </p:cNvSpPr>
          <p:nvPr>
            <p:ph type="sldNum" sz="quarter" idx="10"/>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Please</a:t>
            </a:r>
            <a:r>
              <a:rPr lang="en-US" altLang="zh-CN" baseline="0" dirty="0"/>
              <a:t> feel free to ask me questions</a:t>
            </a:r>
            <a:endParaRPr lang="zh-CN" altLang="en-US" dirty="0"/>
          </a:p>
        </p:txBody>
      </p:sp>
      <p:sp>
        <p:nvSpPr>
          <p:cNvPr id="4" name="灯片编号占位符 3"/>
          <p:cNvSpPr>
            <a:spLocks noGrp="1"/>
          </p:cNvSpPr>
          <p:nvPr>
            <p:ph type="sldNum" sz="quarter" idx="5"/>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GB" altLang="zh-CN" sz="1200" kern="1200" dirty="0">
                <a:solidFill>
                  <a:schemeClr val="tx1"/>
                </a:solidFill>
                <a:effectLst/>
                <a:latin typeface="+mn-lt"/>
                <a:ea typeface="+mn-ea"/>
                <a:cs typeface="+mn-cs"/>
              </a:rPr>
              <a:t>Yao, Hangping, Yutong Song, Yong Chen, Nanping Wu, Jialu Xu, Chujie Sun, Jiaxing Zhang, Tianhao Weng, Zheyuan Zhang, Zhigang Wu, Linfang Cheng, Danrong Shi, Xiangyun Lu, Jianlin Lei, Max Crispin, Yigong Shi, Lanjuan Li, and Sai Li. "Molecular Architecture of the SARS-CoV-2 Virus." Cell 183.3 (2020): 730-38.e13. Web.</a:t>
            </a:r>
            <a:endParaRPr lang="en-GB"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My presentation would be divided into this 4 parts</a:t>
            </a:r>
            <a:endParaRPr lang="zh-CN" altLang="en-US" dirty="0"/>
          </a:p>
        </p:txBody>
      </p:sp>
      <p:sp>
        <p:nvSpPr>
          <p:cNvPr id="4" name="灯片编号占位符 3"/>
          <p:cNvSpPr>
            <a:spLocks noGrp="1"/>
          </p:cNvSpPr>
          <p:nvPr>
            <p:ph type="sldNum" sz="quarter" idx="5"/>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spcAft>
                <a:spcPts val="600"/>
              </a:spcAft>
            </a:pPr>
            <a:r>
              <a:rPr lang="en-US" altLang="zh-CN" dirty="0">
                <a:solidFill>
                  <a:srgbClr val="000000"/>
                </a:solidFill>
                <a:latin typeface="Times New Roman" panose="02020603050405020304" pitchFamily="18" charset="0"/>
                <a:ea typeface="微软雅黑 Light" panose="020B0502040204020203" charset="-122"/>
                <a:cs typeface="+mn-ea"/>
                <a:sym typeface="+mn-lt"/>
              </a:rPr>
              <a:t>The overall finding of my thesis this that: the daily increasing cases reported by the UK government are always </a:t>
            </a:r>
            <a:r>
              <a:rPr lang="en-US" altLang="zh-CN" b="1" dirty="0">
                <a:solidFill>
                  <a:srgbClr val="175091"/>
                </a:solidFill>
                <a:latin typeface="Times New Roman" panose="02020603050405020304" pitchFamily="18" charset="0"/>
                <a:ea typeface="微软雅黑 Light" panose="020B0502040204020203" charset="-122"/>
                <a:cs typeface="+mn-ea"/>
                <a:sym typeface="+mn-lt"/>
              </a:rPr>
              <a:t>underestimated </a:t>
            </a:r>
            <a:r>
              <a:rPr lang="en-US" altLang="zh-CN" dirty="0">
                <a:solidFill>
                  <a:srgbClr val="000000"/>
                </a:solidFill>
                <a:latin typeface="Times New Roman" panose="02020603050405020304" pitchFamily="18" charset="0"/>
                <a:ea typeface="微软雅黑 Light" panose="020B0502040204020203" charset="-122"/>
                <a:cs typeface="+mn-ea"/>
                <a:sym typeface="+mn-lt"/>
              </a:rPr>
              <a:t>and</a:t>
            </a:r>
            <a:r>
              <a:rPr lang="en-US" altLang="zh-CN" dirty="0">
                <a:solidFill>
                  <a:srgbClr val="000000"/>
                </a:solidFill>
                <a:latin typeface="Times New Roman" panose="02020603050405020304" pitchFamily="18" charset="0"/>
                <a:ea typeface="微软雅黑 Light" panose="020B0502040204020203" charset="-122"/>
                <a:cs typeface="+mn-ea"/>
                <a:sym typeface="+mn-lt"/>
              </a:rPr>
              <a:t> the</a:t>
            </a:r>
            <a:r>
              <a:rPr lang="en-US" altLang="zh-CN" b="1" dirty="0">
                <a:solidFill>
                  <a:srgbClr val="000000"/>
                </a:solidFill>
                <a:latin typeface="Times New Roman" panose="02020603050405020304" pitchFamily="18" charset="0"/>
                <a:ea typeface="微软雅黑 Light" panose="020B0502040204020203" charset="-122"/>
                <a:cs typeface="+mn-ea"/>
                <a:sym typeface="+mn-lt"/>
              </a:rPr>
              <a:t> </a:t>
            </a:r>
            <a:r>
              <a:rPr lang="en-US" altLang="zh-CN" b="1" dirty="0">
                <a:solidFill>
                  <a:srgbClr val="175091"/>
                </a:solidFill>
                <a:latin typeface="Times New Roman" panose="02020603050405020304" pitchFamily="18" charset="0"/>
                <a:ea typeface="微软雅黑 Light" panose="020B0502040204020203" charset="-122"/>
                <a:cs typeface="+mn-ea"/>
                <a:sym typeface="+mn-lt"/>
              </a:rPr>
              <a:t>effectiveness of testing is constantly improving</a:t>
            </a:r>
            <a:r>
              <a:rPr lang="en-US" altLang="zh-CN" dirty="0">
                <a:solidFill>
                  <a:srgbClr val="000000"/>
                </a:solidFill>
                <a:latin typeface="Times New Roman" panose="02020603050405020304" pitchFamily="18" charset="0"/>
                <a:ea typeface="微软雅黑 Light" panose="020B0502040204020203" charset="-122"/>
                <a:cs typeface="+mn-ea"/>
                <a:sym typeface="+mn-lt"/>
              </a:rPr>
              <a:t> with some ups and downs before the 1st October 2020, when is the last of the study span of this thesis.</a:t>
            </a:r>
            <a:endParaRPr lang="zh-CN" altLang="en-US" dirty="0"/>
          </a:p>
        </p:txBody>
      </p:sp>
      <p:sp>
        <p:nvSpPr>
          <p:cNvPr id="4" name="灯片编号占位符 3"/>
          <p:cNvSpPr>
            <a:spLocks noGrp="1"/>
          </p:cNvSpPr>
          <p:nvPr>
            <p:ph type="sldNum" sz="quarter" idx="10"/>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First</a:t>
            </a:r>
            <a:endParaRPr lang="zh-CN" altLang="en-US" dirty="0"/>
          </a:p>
        </p:txBody>
      </p:sp>
      <p:sp>
        <p:nvSpPr>
          <p:cNvPr id="4" name="灯片编号占位符 3"/>
          <p:cNvSpPr>
            <a:spLocks noGrp="1"/>
          </p:cNvSpPr>
          <p:nvPr>
            <p:ph type="sldNum" sz="quarter" idx="5"/>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spcAft>
                <a:spcPts val="600"/>
              </a:spcAft>
            </a:pPr>
            <a:r>
              <a:rPr lang="en-US" altLang="zh-CN">
                <a:latin typeface="Times New Roman" panose="02020603050405020304" pitchFamily="18" charset="0"/>
                <a:ea typeface="微软雅黑 Light" panose="020B0502040204020203" charset="-122"/>
                <a:cs typeface="+mn-ea"/>
                <a:sym typeface="+mn-lt"/>
              </a:rPr>
              <a:t>R</a:t>
            </a:r>
            <a:r>
              <a:rPr lang="en-US" altLang="zh-CN" baseline="-25000">
                <a:latin typeface="Times New Roman" panose="02020603050405020304" pitchFamily="18" charset="0"/>
                <a:ea typeface="微软雅黑 Light" panose="020B0502040204020203" charset="-122"/>
                <a:cs typeface="+mn-ea"/>
                <a:sym typeface="+mn-lt"/>
              </a:rPr>
              <a:t>t</a:t>
            </a:r>
            <a:r>
              <a:rPr lang="en-US" altLang="zh-CN">
                <a:latin typeface="Times New Roman" panose="02020603050405020304" pitchFamily="18" charset="0"/>
                <a:ea typeface="微软雅黑 Light" panose="020B0502040204020203" charset="-122"/>
                <a:cs typeface="+mn-ea"/>
                <a:sym typeface="+mn-lt"/>
              </a:rPr>
              <a:t> is a basic epidemiological number, which represents </a:t>
            </a:r>
            <a:r>
              <a:rPr lang="en-US" altLang="zh-CN" b="1">
                <a:solidFill>
                  <a:srgbClr val="175091"/>
                </a:solidFill>
                <a:latin typeface="Times New Roman" panose="02020603050405020304" pitchFamily="18" charset="0"/>
                <a:ea typeface="微软雅黑 Light" panose="020B0502040204020203" charset="-122"/>
                <a:cs typeface="+mn-ea"/>
                <a:sym typeface="+mn-lt"/>
              </a:rPr>
              <a:t>the average number of infections produced by each infected case</a:t>
            </a:r>
            <a:r>
              <a:rPr lang="en-US" altLang="zh-CN">
                <a:latin typeface="Times New Roman" panose="02020603050405020304" pitchFamily="18" charset="0"/>
                <a:ea typeface="微软雅黑 Light" panose="020B0502040204020203" charset="-122"/>
                <a:cs typeface="+mn-ea"/>
                <a:sym typeface="+mn-lt"/>
              </a:rPr>
              <a:t> during the course of infection (Flaxmanet al., 2020)</a:t>
            </a:r>
            <a:endParaRPr lang="en-US" altLang="zh-CN">
              <a:latin typeface="Times New Roman" panose="02020603050405020304" pitchFamily="18" charset="0"/>
              <a:ea typeface="微软雅黑 Light" panose="020B0502040204020203" charset="-122"/>
              <a:cs typeface="+mn-ea"/>
              <a:sym typeface="+mn-lt"/>
            </a:endParaRPr>
          </a:p>
          <a:p>
            <a:pPr>
              <a:spcAft>
                <a:spcPts val="600"/>
              </a:spcAft>
            </a:pPr>
            <a:r>
              <a:rPr lang="en-US" altLang="zh-CN">
                <a:latin typeface="Times New Roman" panose="02020603050405020304" pitchFamily="18" charset="0"/>
                <a:ea typeface="微软雅黑 Light" panose="020B0502040204020203" charset="-122"/>
                <a:cs typeface="+mn-ea"/>
                <a:sym typeface="+mn-lt"/>
              </a:rPr>
              <a:t> If R is 0.5 then, on average, for each 2 infected people there will be only 1 new infection. The R value indicates the direction of change, with a value greater than 1 meaning the epidemic is growing and a value less than 1 meaning the epidemic is shrinking. However, the R value alone does not indicate how quickly an epidemic is changing because it does not take into account the time taken for each transmission to take place. by the way, the series interval is able to assess the transmission speed of the epidemics.</a:t>
            </a:r>
            <a:endParaRPr lang="en-US" altLang="zh-CN">
              <a:latin typeface="Times New Roman" panose="02020603050405020304" pitchFamily="18" charset="0"/>
              <a:ea typeface="微软雅黑 Light" panose="020B0502040204020203" charset="-122"/>
              <a:cs typeface="+mn-ea"/>
              <a:sym typeface="+mn-lt"/>
            </a:endParaRPr>
          </a:p>
          <a:p>
            <a:endParaRPr lang="zh-CN" altLang="en-US" dirty="0"/>
          </a:p>
          <a:p>
            <a:r>
              <a:rPr lang="zh-CN" altLang="en-US" dirty="0"/>
              <a:t>Inglesby, Thomas V. "Public Health Measures and the Reproduction Number of SARS-CoV-2." JAMA : The Journal of the American Medical Association 323.21 (2020): 2186-187. Web.</a:t>
            </a:r>
            <a:endParaRPr lang="zh-CN" altLang="en-US" dirty="0"/>
          </a:p>
          <a:p>
            <a:endParaRPr lang="zh-CN" altLang="en-US" dirty="0"/>
          </a:p>
          <a:p>
            <a:r>
              <a:rPr lang="zh-CN" altLang="en-US" dirty="0"/>
              <a:t>Seth Flaxman, Swapnil Mishra,Axel Gandy, H Juliette T Unwin, Thomas A Mellan,Helen Coupland, Charles Whittaker,Harrison Zhu,Tresnia Berah,Jeffrey W Eaton,et al. Estimating the effects of non-pharmaceutical interventions on covid- 19 in europe. Nature, 584(7820):257-261,2020.</a:t>
            </a:r>
            <a:endParaRPr lang="zh-CN" altLang="en-US" dirty="0"/>
          </a:p>
        </p:txBody>
      </p:sp>
      <p:sp>
        <p:nvSpPr>
          <p:cNvPr id="4" name="灯片编号占位符 3"/>
          <p:cNvSpPr>
            <a:spLocks noGrp="1"/>
          </p:cNvSpPr>
          <p:nvPr>
            <p:ph type="sldNum" sz="quarter" idx="10"/>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solidFill>
                  <a:srgbClr val="000000"/>
                </a:solidFill>
                <a:latin typeface="Times New Roman" panose="02020603050405020304" pitchFamily="18" charset="0"/>
                <a:ea typeface="微软雅黑 Light" panose="020B0502040204020203" charset="-122"/>
                <a:cs typeface="+mn-ea"/>
                <a:sym typeface="+mn-lt"/>
              </a:rPr>
              <a:t>The study span of this thesis is from 1st Frbrurary to 1st October 2020, before the first vaccine has been injected in the UK on the 8th December. Hence at that time</a:t>
            </a:r>
            <a:r>
              <a:rPr lang="en-US" altLang="zh-CN">
                <a:solidFill>
                  <a:srgbClr val="175091"/>
                </a:solidFill>
                <a:latin typeface="Times New Roman" panose="02020603050405020304" pitchFamily="18" charset="0"/>
                <a:ea typeface="微软雅黑 Light" panose="020B0502040204020203" charset="-122"/>
                <a:cs typeface="+mn-ea"/>
                <a:sym typeface="+mn-lt"/>
              </a:rPr>
              <a:t> </a:t>
            </a:r>
            <a:r>
              <a:rPr lang="en-US" altLang="zh-CN" b="1">
                <a:solidFill>
                  <a:srgbClr val="175091"/>
                </a:solidFill>
                <a:latin typeface="Times New Roman" panose="02020603050405020304" pitchFamily="18" charset="0"/>
                <a:ea typeface="微软雅黑 Light" panose="020B0502040204020203" charset="-122"/>
                <a:cs typeface="+mn-ea"/>
                <a:sym typeface="+mn-lt"/>
              </a:rPr>
              <a:t>NPI was the only effective method to contain the Covid-19</a:t>
            </a:r>
            <a:r>
              <a:rPr lang="en-US" altLang="zh-CN">
                <a:solidFill>
                  <a:srgbClr val="000000"/>
                </a:solidFill>
                <a:latin typeface="Times New Roman" panose="02020603050405020304" pitchFamily="18" charset="0"/>
                <a:ea typeface="微软雅黑 Light" panose="020B0502040204020203" charset="-122"/>
                <a:cs typeface="+mn-ea"/>
                <a:sym typeface="+mn-lt"/>
              </a:rPr>
              <a:t>.</a:t>
            </a:r>
            <a:endParaRPr lang="en-US" altLang="zh-CN">
              <a:solidFill>
                <a:srgbClr val="000000"/>
              </a:solidFill>
              <a:latin typeface="Times New Roman" panose="02020603050405020304" pitchFamily="18" charset="0"/>
              <a:ea typeface="微软雅黑 Light" panose="020B0502040204020203" charset="-122"/>
              <a:cs typeface="+mn-ea"/>
              <a:sym typeface="+mn-lt"/>
            </a:endParaRPr>
          </a:p>
          <a:p>
            <a:endParaRPr lang="en-US" altLang="zh-CN">
              <a:solidFill>
                <a:srgbClr val="000000"/>
              </a:solidFill>
              <a:latin typeface="Times New Roman" panose="02020603050405020304" pitchFamily="18" charset="0"/>
              <a:ea typeface="微软雅黑 Light" panose="020B0502040204020203" charset="-122"/>
              <a:cs typeface="+mn-ea"/>
              <a:sym typeface="+mn-lt"/>
            </a:endParaRPr>
          </a:p>
          <a:p>
            <a:r>
              <a:rPr lang="en-US" altLang="zh-CN">
                <a:solidFill>
                  <a:srgbClr val="000000"/>
                </a:solidFill>
                <a:latin typeface="Times New Roman" panose="02020603050405020304" pitchFamily="18" charset="0"/>
                <a:ea typeface="微软雅黑 Light" panose="020B0502040204020203" charset="-122"/>
                <a:cs typeface="+mn-ea"/>
                <a:sym typeface="+mn-lt"/>
              </a:rPr>
              <a:t>The NPI policy response to COVID-19 can be complex. These policies can be at a country level or a local level. Different countries resort to different methods to manage the pandemic. NPI usually contains closings of schools and universities, closings of workplaces, canceling public events, limits on gatherings, closing of public transport, stay at home requirements, restrictions on internal movement between cities/regions, and restrictions on international travel. As the epdemic upwards, the restriction of these NPI policies would be eased.</a:t>
            </a:r>
            <a:endParaRPr lang="en-US" altLang="zh-CN">
              <a:solidFill>
                <a:srgbClr val="000000"/>
              </a:solidFill>
              <a:latin typeface="Times New Roman" panose="02020603050405020304" pitchFamily="18" charset="0"/>
              <a:ea typeface="微软雅黑 Light" panose="020B0502040204020203" charset="-122"/>
              <a:cs typeface="+mn-ea"/>
              <a:sym typeface="+mn-lt"/>
            </a:endParaRPr>
          </a:p>
          <a:p>
            <a:endParaRPr lang="en-US" altLang="zh-CN">
              <a:solidFill>
                <a:srgbClr val="000000"/>
              </a:solidFill>
              <a:latin typeface="Times New Roman" panose="02020603050405020304" pitchFamily="18" charset="0"/>
              <a:ea typeface="微软雅黑 Light" panose="020B0502040204020203" charset="-122"/>
              <a:cs typeface="+mn-ea"/>
              <a:sym typeface="+mn-lt"/>
            </a:endParaRPr>
          </a:p>
          <a:p>
            <a:r>
              <a:rPr lang="en-US" altLang="zh-CN">
                <a:solidFill>
                  <a:srgbClr val="000000"/>
                </a:solidFill>
                <a:latin typeface="Times New Roman" panose="02020603050405020304" pitchFamily="18" charset="0"/>
                <a:ea typeface="微软雅黑 Light" panose="020B0502040204020203" charset="-122"/>
                <a:cs typeface="+mn-ea"/>
                <a:sym typeface="+mn-lt"/>
              </a:rPr>
              <a:t>However, there are many people in the UK </a:t>
            </a:r>
            <a:r>
              <a:rPr lang="en-US" altLang="zh-CN" b="1">
                <a:solidFill>
                  <a:srgbClr val="175091"/>
                </a:solidFill>
                <a:latin typeface="Times New Roman" panose="02020603050405020304" pitchFamily="18" charset="0"/>
                <a:ea typeface="微软雅黑 Light" panose="020B0502040204020203" charset="-122"/>
                <a:cs typeface="+mn-ea"/>
                <a:sym typeface="+mn-lt"/>
              </a:rPr>
              <a:t>protest for the NPI</a:t>
            </a:r>
            <a:r>
              <a:rPr lang="en-US" altLang="zh-CN">
                <a:solidFill>
                  <a:srgbClr val="000000"/>
                </a:solidFill>
                <a:latin typeface="Times New Roman" panose="02020603050405020304" pitchFamily="18" charset="0"/>
                <a:ea typeface="微软雅黑 Light" panose="020B0502040204020203" charset="-122"/>
                <a:cs typeface="+mn-ea"/>
                <a:sym typeface="+mn-lt"/>
              </a:rPr>
              <a:t> policies becasuse of the freedom. Particularly in June, because the search index of the protest in google peaked at that time </a:t>
            </a:r>
            <a:endParaRPr lang="zh-CN" altLang="en-US">
              <a:solidFill>
                <a:srgbClr val="000000"/>
              </a:solidFill>
              <a:latin typeface="Times New Roman" panose="02020603050405020304" pitchFamily="18" charset="0"/>
              <a:ea typeface="微软雅黑 Light" panose="020B0502040204020203" charset="-122"/>
              <a:cs typeface="+mn-ea"/>
              <a:sym typeface="+mn-lt"/>
            </a:endParaRPr>
          </a:p>
          <a:p>
            <a:endParaRPr lang="zh-CN" altLang="en-US" dirty="0"/>
          </a:p>
        </p:txBody>
      </p:sp>
      <p:sp>
        <p:nvSpPr>
          <p:cNvPr id="4" name="灯片编号占位符 3"/>
          <p:cNvSpPr>
            <a:spLocks noGrp="1"/>
          </p:cNvSpPr>
          <p:nvPr>
            <p:ph type="sldNum" sz="quarter" idx="10"/>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latin typeface="Times New Roman" panose="02020603050405020304" pitchFamily="18" charset="0"/>
                <a:ea typeface="微软雅黑 Light" panose="020B0502040204020203" charset="-122"/>
                <a:cs typeface="+mn-ea"/>
                <a:sym typeface="+mn-ea"/>
              </a:rPr>
              <a:t>Figure 3 shows the daily increasing number of detected cases (green line), death (blue line), and people in mechanical ventilation beds (red) observed from Jan 2020 to August 2021. It can be observed that in the first two waves of the epidemic in the UK, the death and </a:t>
            </a:r>
            <a:r>
              <a:rPr lang="en-US" altLang="zh-CN">
                <a:latin typeface="Times New Roman" panose="02020603050405020304" pitchFamily="18" charset="0"/>
                <a:ea typeface="微软雅黑 Light" panose="020B0502040204020203" charset="-122"/>
                <a:cs typeface="+mn-ea"/>
                <a:sym typeface="+mn-ea"/>
              </a:rPr>
              <a:t>people in mechanical ventilation beds</a:t>
            </a:r>
            <a:r>
              <a:rPr lang="en-US" altLang="zh-CN">
                <a:latin typeface="Times New Roman" panose="02020603050405020304" pitchFamily="18" charset="0"/>
                <a:ea typeface="微软雅黑 Light" panose="020B0502040204020203" charset="-122"/>
                <a:cs typeface="+mn-ea"/>
                <a:sym typeface="+mn-ea"/>
              </a:rPr>
              <a:t> data are similar, but the detected cases in the first round were significantly fewer. </a:t>
            </a:r>
            <a:endParaRPr lang="en-US" altLang="zh-CN">
              <a:latin typeface="Times New Roman" panose="02020603050405020304" pitchFamily="18" charset="0"/>
              <a:ea typeface="微软雅黑 Light" panose="020B0502040204020203" charset="-122"/>
              <a:cs typeface="+mn-ea"/>
              <a:sym typeface="+mn-ea"/>
            </a:endParaRPr>
          </a:p>
          <a:p>
            <a:endParaRPr lang="en-US" altLang="zh-CN">
              <a:latin typeface="Times New Roman" panose="02020603050405020304" pitchFamily="18" charset="0"/>
              <a:ea typeface="微软雅黑 Light" panose="020B0502040204020203" charset="-122"/>
              <a:cs typeface="+mn-ea"/>
              <a:sym typeface="+mn-ea"/>
            </a:endParaRPr>
          </a:p>
          <a:p>
            <a:r>
              <a:rPr lang="en-US" altLang="zh-CN" dirty="0">
                <a:sym typeface="+mn-ea"/>
              </a:rPr>
              <a:t>There is still a question remained, WHY it is impossible that the mortality of the second waves in greater less than the first wave, since the UK government has enough experience to contain the epdemic. The anwser is that the cornavirus has variant strains, which have greater mortality, higher R_t or even quick transmission speed. Focusing on the time span from october 1st to December 7th, the vaccine injection is still not avalible for the public. </a:t>
            </a:r>
            <a:endParaRPr lang="en-US" altLang="zh-CN" dirty="0">
              <a:latin typeface="Times New Roman" panose="02020603050405020304" pitchFamily="18" charset="0"/>
              <a:ea typeface="微软雅黑 Light" panose="020B0502040204020203" charset="-122"/>
              <a:cs typeface="+mn-ea"/>
              <a:sym typeface="+mn-ea"/>
            </a:endParaRPr>
          </a:p>
          <a:p>
            <a:endParaRPr lang="en-US" altLang="zh-CN" dirty="0">
              <a:latin typeface="Times New Roman" panose="02020603050405020304" pitchFamily="18" charset="0"/>
              <a:ea typeface="微软雅黑 Light" panose="020B0502040204020203" charset="-122"/>
              <a:cs typeface="+mn-ea"/>
              <a:sym typeface="+mn-ea"/>
            </a:endParaRPr>
          </a:p>
          <a:p>
            <a:r>
              <a:rPr lang="en-US" altLang="zh-CN">
                <a:latin typeface="Times New Roman" panose="02020603050405020304" pitchFamily="18" charset="0"/>
                <a:ea typeface="微软雅黑 Light" panose="020B0502040204020203" charset="-122"/>
                <a:cs typeface="+mn-ea"/>
                <a:sym typeface="+mn-ea"/>
              </a:rPr>
              <a:t>Therefore, there is reason to believe that the reported data of detected infections</a:t>
            </a:r>
            <a:r>
              <a:rPr lang="en-US" altLang="zh-CN" b="1">
                <a:solidFill>
                  <a:srgbClr val="175091"/>
                </a:solidFill>
                <a:latin typeface="Times New Roman" panose="02020603050405020304" pitchFamily="18" charset="0"/>
                <a:ea typeface="微软雅黑 Light" panose="020B0502040204020203" charset="-122"/>
                <a:cs typeface="+mn-ea"/>
                <a:sym typeface="+mn-ea"/>
              </a:rPr>
              <a:t> is often biased downwards. and it is why I need to study the sampling effect on Covid-19. Also, from the figure 3, the prior sense of sampling effect is that, as the passage of time, the sampling effect is increasing.</a:t>
            </a:r>
            <a:endParaRPr lang="en-US" altLang="zh-CN" b="1">
              <a:solidFill>
                <a:srgbClr val="175091"/>
              </a:solidFill>
              <a:latin typeface="Times New Roman" panose="02020603050405020304" pitchFamily="18" charset="0"/>
              <a:ea typeface="微软雅黑 Light" panose="020B0502040204020203" charset="-122"/>
              <a:cs typeface="+mn-ea"/>
              <a:sym typeface="+mn-ea"/>
            </a:endParaRPr>
          </a:p>
          <a:p>
            <a:endParaRPr lang="en-US" altLang="zh-CN" dirty="0">
              <a:latin typeface="Times New Roman" panose="02020603050405020304" pitchFamily="18" charset="0"/>
              <a:ea typeface="微软雅黑 Light" panose="020B0502040204020203" charset="-122"/>
              <a:cs typeface="+mn-ea"/>
              <a:sym typeface="+mn-ea"/>
            </a:endParaRPr>
          </a:p>
          <a:p>
            <a:r>
              <a:rPr lang="en-US" altLang="zh-CN" dirty="0">
                <a:sym typeface="+mn-ea"/>
              </a:rPr>
              <a:t>I took the time span from October 1st as an example, because the first variant strain: alpha strain was found in the UK at October. Up to now, there are alpha, beta, delta, gamma,  lambda strains in the world. Among them the delta strain is the most Notorious one because of the high mortality rate.</a:t>
            </a:r>
            <a:endParaRPr lang="en-US" altLang="zh-CN" dirty="0"/>
          </a:p>
          <a:p>
            <a:endParaRPr lang="en-US" altLang="zh-CN" b="1">
              <a:solidFill>
                <a:srgbClr val="175091"/>
              </a:solidFill>
              <a:latin typeface="Times New Roman" panose="02020603050405020304" pitchFamily="18" charset="0"/>
              <a:ea typeface="微软雅黑 Light" panose="020B0502040204020203" charset="-122"/>
              <a:cs typeface="+mn-ea"/>
            </a:endParaRPr>
          </a:p>
          <a:p>
            <a:endParaRPr lang="en-US" altLang="zh-CN">
              <a:latin typeface="Times New Roman" panose="02020603050405020304" pitchFamily="18" charset="0"/>
              <a:ea typeface="微软雅黑 Light" panose="020B0502040204020203" charset="-122"/>
              <a:cs typeface="+mn-ea"/>
            </a:endParaRPr>
          </a:p>
          <a:p>
            <a:endParaRPr lang="zh-CN" altLang="en-US" dirty="0"/>
          </a:p>
        </p:txBody>
      </p:sp>
      <p:sp>
        <p:nvSpPr>
          <p:cNvPr id="4" name="灯片编号占位符 3"/>
          <p:cNvSpPr>
            <a:spLocks noGrp="1"/>
          </p:cNvSpPr>
          <p:nvPr>
            <p:ph type="sldNum" sz="quarter" idx="10"/>
          </p:nvPr>
        </p:nvSpPr>
        <p:spPr/>
        <p:txBody>
          <a:bodyPr/>
          <a:lstStyle/>
          <a:p>
            <a:fld id="{F8957053-DC71-4CD5-AB91-7843587632C5}"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Based on the things introduced in the previous slide, the time span of the study could be determined. For the start, the first two covid-19 cases in the UK were confirmed on January 31st, and for the end, the cornavirus tended to mutate on October 2020, hard to be modeled. Hence the time span of my study is from 31st January to 1st October 2020.</a:t>
            </a:r>
            <a:endParaRPr lang="en-US" altLang="zh-CN" dirty="0"/>
          </a:p>
        </p:txBody>
      </p:sp>
      <p:sp>
        <p:nvSpPr>
          <p:cNvPr id="4" name="灯片编号占位符 3"/>
          <p:cNvSpPr>
            <a:spLocks noGrp="1"/>
          </p:cNvSpPr>
          <p:nvPr>
            <p:ph type="sldNum" sz="quarter" idx="10"/>
          </p:nvPr>
        </p:nvSpPr>
        <p:spPr/>
        <p:txBody>
          <a:bodyPr/>
          <a:lstStyle/>
          <a:p>
            <a:fld id="{F8957053-DC71-4CD5-AB91-7843587632C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19673F7-7F98-44AC-B741-E9D5D221F0E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103861-D067-4076-812A-194DF72038FC}"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19673F7-7F98-44AC-B741-E9D5D221F0E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103861-D067-4076-812A-194DF72038FC}"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19673F7-7F98-44AC-B741-E9D5D221F0E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103861-D067-4076-812A-194DF72038F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19673F7-7F98-44AC-B741-E9D5D221F0E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103861-D067-4076-812A-194DF72038FC}"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19673F7-7F98-44AC-B741-E9D5D221F0E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103861-D067-4076-812A-194DF72038FC}"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19673F7-7F98-44AC-B741-E9D5D221F0E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A103861-D067-4076-812A-194DF72038FC}"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19673F7-7F98-44AC-B741-E9D5D221F0E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A103861-D067-4076-812A-194DF72038F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19673F7-7F98-44AC-B741-E9D5D221F0E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A103861-D067-4076-812A-194DF72038FC}"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19673F7-7F98-44AC-B741-E9D5D221F0E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A103861-D067-4076-812A-194DF72038F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19673F7-7F98-44AC-B741-E9D5D221F0E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A103861-D067-4076-812A-194DF72038F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19673F7-7F98-44AC-B741-E9D5D221F0E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A103861-D067-4076-812A-194DF72038F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9673F7-7F98-44AC-B741-E9D5D221F0E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103861-D067-4076-812A-194DF72038F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4.jpe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8.jpe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ee the source imag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1" y="0"/>
            <a:ext cx="12192000" cy="6858000"/>
          </a:xfrm>
          <a:prstGeom prst="rect">
            <a:avLst/>
          </a:prstGeom>
          <a:gradFill flip="none" rotWithShape="1">
            <a:gsLst>
              <a:gs pos="70000">
                <a:srgbClr val="003F88">
                  <a:alpha val="20000"/>
                </a:srgbClr>
              </a:gs>
              <a:gs pos="7000">
                <a:srgbClr val="003F88"/>
              </a:gs>
              <a:gs pos="100000">
                <a:schemeClr val="accent5">
                  <a:lumMod val="60000"/>
                  <a:lumOff val="40000"/>
                  <a:alpha val="2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anchor="ctr"/>
          <a:lstStyle/>
          <a:p>
            <a:pPr algn="ctr">
              <a:defRPr/>
            </a:pPr>
            <a:endParaRPr lang="zh-CN" altLang="en-US" dirty="0">
              <a:latin typeface="Times New Roman" panose="02020603050405020304" pitchFamily="18" charset="0"/>
            </a:endParaRPr>
          </a:p>
        </p:txBody>
      </p:sp>
      <p:sp>
        <p:nvSpPr>
          <p:cNvPr id="9" name="内容占位符 3"/>
          <p:cNvSpPr txBox="1"/>
          <p:nvPr/>
        </p:nvSpPr>
        <p:spPr>
          <a:xfrm>
            <a:off x="853440" y="2145598"/>
            <a:ext cx="10774680" cy="830262"/>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000" b="1" dirty="0">
                <a:solidFill>
                  <a:schemeClr val="bg1"/>
                </a:solidFill>
                <a:latin typeface="Times New Roman" panose="02020603050405020304" pitchFamily="18" charset="0"/>
                <a:ea typeface="微软雅黑" panose="020B0503020204020204" pitchFamily="34" charset="-122"/>
                <a:cs typeface="+mn-ea"/>
                <a:sym typeface="+mn-lt"/>
              </a:rPr>
              <a:t>Understanding the effect of sampling effort</a:t>
            </a:r>
            <a:endParaRPr lang="en-US" altLang="zh-CN" sz="4000" b="1" dirty="0">
              <a:solidFill>
                <a:schemeClr val="bg1"/>
              </a:solidFill>
              <a:latin typeface="Times New Roman" panose="02020603050405020304" pitchFamily="18" charset="0"/>
              <a:ea typeface="微软雅黑" panose="020B0503020204020204" pitchFamily="34" charset="-122"/>
              <a:cs typeface="+mn-ea"/>
              <a:sym typeface="+mn-lt"/>
            </a:endParaRPr>
          </a:p>
          <a:p>
            <a:pPr algn="ctr"/>
            <a:r>
              <a:rPr lang="en-US" altLang="zh-CN" sz="4000" b="1" dirty="0">
                <a:solidFill>
                  <a:schemeClr val="bg1"/>
                </a:solidFill>
                <a:latin typeface="Times New Roman" panose="02020603050405020304" pitchFamily="18" charset="0"/>
                <a:ea typeface="微软雅黑" panose="020B0503020204020204" pitchFamily="34" charset="-122"/>
                <a:cs typeface="+mn-ea"/>
                <a:sym typeface="+mn-lt"/>
              </a:rPr>
              <a:t> on covid-19 case numbers</a:t>
            </a:r>
            <a:endParaRPr lang="en-US" altLang="zh-CN" sz="4000" b="1" dirty="0">
              <a:solidFill>
                <a:schemeClr val="bg1"/>
              </a:solidFill>
              <a:latin typeface="Times New Roman" panose="02020603050405020304" pitchFamily="18" charset="0"/>
              <a:ea typeface="微软雅黑" panose="020B0503020204020204" pitchFamily="34" charset="-122"/>
              <a:cs typeface="+mn-ea"/>
              <a:sym typeface="+mn-lt"/>
            </a:endParaRPr>
          </a:p>
        </p:txBody>
      </p:sp>
      <p:cxnSp>
        <p:nvCxnSpPr>
          <p:cNvPr id="11" name="直接连接符 10"/>
          <p:cNvCxnSpPr/>
          <p:nvPr/>
        </p:nvCxnSpPr>
        <p:spPr>
          <a:xfrm>
            <a:off x="1251448" y="3246120"/>
            <a:ext cx="10940552" cy="0"/>
          </a:xfrm>
          <a:prstGeom prst="line">
            <a:avLst/>
          </a:prstGeom>
          <a:ln w="44450" cap="rnd">
            <a:gradFill>
              <a:gsLst>
                <a:gs pos="0">
                  <a:schemeClr val="bg1"/>
                </a:gs>
                <a:gs pos="100000">
                  <a:schemeClr val="accent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1251585" y="3516630"/>
            <a:ext cx="5547995" cy="1529715"/>
          </a:xfrm>
          <a:prstGeom prst="rect">
            <a:avLst/>
          </a:prstGeom>
          <a:noFill/>
        </p:spPr>
        <p:txBody>
          <a:bodyPr wrap="square" lIns="0" rtlCol="0">
            <a:spAutoFit/>
          </a:bodyPr>
          <a:lstStyle/>
          <a:p>
            <a:pPr>
              <a:lnSpc>
                <a:spcPct val="130000"/>
              </a:lnSpc>
            </a:pPr>
            <a:r>
              <a:rPr lang="en-US" altLang="zh-CN" sz="2400" b="1" dirty="0">
                <a:solidFill>
                  <a:schemeClr val="bg1"/>
                </a:solidFill>
                <a:latin typeface="Times New Roman" panose="02020603050405020304" pitchFamily="18" charset="0"/>
                <a:ea typeface="微软雅黑" panose="020B0503020204020204" pitchFamily="34" charset="-122"/>
                <a:cs typeface="+mn-ea"/>
                <a:sym typeface="+mn-lt"/>
              </a:rPr>
              <a:t>Presenter: LBDB3</a:t>
            </a:r>
            <a:endParaRPr lang="en-US" altLang="zh-CN" sz="2400" b="1" dirty="0">
              <a:solidFill>
                <a:schemeClr val="bg1"/>
              </a:solidFill>
              <a:latin typeface="Times New Roman" panose="02020603050405020304" pitchFamily="18" charset="0"/>
              <a:ea typeface="微软雅黑" panose="020B0503020204020204" pitchFamily="34" charset="-122"/>
              <a:cs typeface="+mn-ea"/>
              <a:sym typeface="+mn-lt"/>
            </a:endParaRPr>
          </a:p>
          <a:p>
            <a:pPr>
              <a:lnSpc>
                <a:spcPct val="130000"/>
              </a:lnSpc>
            </a:pPr>
            <a:r>
              <a:rPr lang="en-US" altLang="zh-CN" sz="2400" b="1" dirty="0">
                <a:solidFill>
                  <a:schemeClr val="bg1"/>
                </a:solidFill>
                <a:latin typeface="Times New Roman" panose="02020603050405020304" pitchFamily="18" charset="0"/>
                <a:ea typeface="微软雅黑" panose="020B0503020204020204" pitchFamily="34" charset="-122"/>
                <a:cs typeface="+mn-ea"/>
                <a:sym typeface="+mn-lt"/>
              </a:rPr>
              <a:t>Discipline: Statistics (medical statistics)</a:t>
            </a:r>
            <a:endParaRPr lang="en-US" altLang="zh-CN" sz="2400" b="1" dirty="0">
              <a:solidFill>
                <a:schemeClr val="bg1"/>
              </a:solidFill>
              <a:latin typeface="Times New Roman" panose="02020603050405020304" pitchFamily="18" charset="0"/>
              <a:ea typeface="微软雅黑" panose="020B0503020204020204" pitchFamily="34" charset="-122"/>
              <a:cs typeface="+mn-ea"/>
              <a:sym typeface="+mn-lt"/>
            </a:endParaRPr>
          </a:p>
          <a:p>
            <a:pPr>
              <a:lnSpc>
                <a:spcPct val="130000"/>
              </a:lnSpc>
            </a:pPr>
            <a:r>
              <a:rPr lang="en-US" altLang="zh-CN" sz="2400" b="1" dirty="0">
                <a:solidFill>
                  <a:schemeClr val="bg1"/>
                </a:solidFill>
                <a:latin typeface="Times New Roman" panose="02020603050405020304" pitchFamily="18" charset="0"/>
                <a:ea typeface="微软雅黑" panose="020B0503020204020204" pitchFamily="34" charset="-122"/>
                <a:cs typeface="+mn-ea"/>
                <a:sym typeface="+mn-lt"/>
              </a:rPr>
              <a:t>Supervisor: Dr. Manolopoulou Ioanna</a:t>
            </a:r>
            <a:endParaRPr lang="en-US" altLang="zh-CN" sz="2400" b="1" dirty="0">
              <a:solidFill>
                <a:schemeClr val="bg1"/>
              </a:solidFill>
              <a:latin typeface="Times New Roman" panose="02020603050405020304" pitchFamily="18" charset="0"/>
              <a:ea typeface="微软雅黑" panose="020B0503020204020204" pitchFamily="34" charset="-122"/>
              <a:cs typeface="+mn-ea"/>
              <a:sym typeface="+mn-lt"/>
            </a:endParaRPr>
          </a:p>
        </p:txBody>
      </p:sp>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1" r="1493"/>
          <a:stretch>
            <a:fillRect/>
          </a:stretch>
        </p:blipFill>
        <p:spPr>
          <a:xfrm>
            <a:off x="9933679" y="6228080"/>
            <a:ext cx="2258322" cy="62992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chart_13"/>
          <p:cNvPicPr>
            <a:picLocks noChangeAspect="1"/>
          </p:cNvPicPr>
          <p:nvPr/>
        </p:nvPicPr>
        <p:blipFill>
          <a:blip r:embed="rId1"/>
          <a:srcRect l="686" t="1815" r="25174"/>
          <a:stretch>
            <a:fillRect/>
          </a:stretch>
        </p:blipFill>
        <p:spPr>
          <a:xfrm>
            <a:off x="624205" y="880745"/>
            <a:ext cx="5631180" cy="5514975"/>
          </a:xfrm>
          <a:prstGeom prst="rect">
            <a:avLst/>
          </a:prstGeom>
        </p:spPr>
      </p:pic>
      <p:sp>
        <p:nvSpPr>
          <p:cNvPr id="27" name="标题 3"/>
          <p:cNvSpPr txBox="1"/>
          <p:nvPr/>
        </p:nvSpPr>
        <p:spPr>
          <a:xfrm>
            <a:off x="786533" y="464966"/>
            <a:ext cx="7315200" cy="3418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Data description</a:t>
            </a:r>
            <a:endPar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0" name="矩形 49"/>
          <p:cNvSpPr/>
          <p:nvPr/>
        </p:nvSpPr>
        <p:spPr>
          <a:xfrm>
            <a:off x="234175" y="405328"/>
            <a:ext cx="240124" cy="475665"/>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1" name="矩形 50"/>
          <p:cNvSpPr/>
          <p:nvPr/>
        </p:nvSpPr>
        <p:spPr>
          <a:xfrm>
            <a:off x="496601" y="405329"/>
            <a:ext cx="105564" cy="47566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53" name="直接连接符 52"/>
          <p:cNvCxnSpPr/>
          <p:nvPr/>
        </p:nvCxnSpPr>
        <p:spPr>
          <a:xfrm>
            <a:off x="680969" y="881017"/>
            <a:ext cx="1113932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6386945"/>
            <a:ext cx="12192000" cy="471055"/>
          </a:xfrm>
          <a:prstGeom prst="rect">
            <a:avLst/>
          </a:prstGeom>
          <a:gradFill>
            <a:gsLst>
              <a:gs pos="18000">
                <a:srgbClr val="4974A6"/>
              </a:gs>
              <a:gs pos="0">
                <a:srgbClr val="BACBDE"/>
              </a:gs>
              <a:gs pos="66000">
                <a:srgbClr val="17509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pic>
        <p:nvPicPr>
          <p:cNvPr id="23" name="图片 22"/>
          <p:cNvPicPr>
            <a:picLocks noChangeAspect="1"/>
          </p:cNvPicPr>
          <p:nvPr/>
        </p:nvPicPr>
        <p:blipFill rotWithShape="1">
          <a:blip r:embed="rId2" cstate="hqprint">
            <a:extLst>
              <a:ext uri="{28A0092B-C50C-407E-A947-70E740481C1C}">
                <a14:useLocalDpi xmlns:a14="http://schemas.microsoft.com/office/drawing/2010/main" val="0"/>
              </a:ext>
            </a:extLst>
          </a:blip>
          <a:srcRect l="-1" r="1493"/>
          <a:stretch>
            <a:fillRect/>
          </a:stretch>
        </p:blipFill>
        <p:spPr>
          <a:xfrm>
            <a:off x="10515599" y="6390396"/>
            <a:ext cx="1676401" cy="467603"/>
          </a:xfrm>
          <a:prstGeom prst="rect">
            <a:avLst/>
          </a:prstGeom>
        </p:spPr>
      </p:pic>
      <p:sp>
        <p:nvSpPr>
          <p:cNvPr id="10" name="文本框 9"/>
          <p:cNvSpPr txBox="1"/>
          <p:nvPr/>
        </p:nvSpPr>
        <p:spPr>
          <a:xfrm>
            <a:off x="1640205" y="6395085"/>
            <a:ext cx="6106160" cy="398780"/>
          </a:xfrm>
          <a:prstGeom prst="rect">
            <a:avLst/>
          </a:prstGeom>
          <a:noFill/>
        </p:spPr>
        <p:txBody>
          <a:bodyPr wrap="square" rtlCol="0">
            <a:spAutoFit/>
          </a:bodyPr>
          <a:p>
            <a:pPr algn="l">
              <a:buClrTx/>
              <a:buSzTx/>
              <a:buFontTx/>
            </a:pPr>
            <a:r>
              <a:rPr lang="en-US" altLang="zh-CN" sz="2000" b="1">
                <a:solidFill>
                  <a:schemeClr val="bg1"/>
                </a:solidFill>
                <a:latin typeface="Times New Roman" panose="02020603050405020304" pitchFamily="18" charset="0"/>
                <a:ea typeface="微软雅黑 Light" panose="020B0502040204020203" charset="-122"/>
                <a:cs typeface="+mn-ea"/>
              </a:rPr>
              <a:t>Figure 4:All data used from 31st Jan to 1st Oct 2020</a:t>
            </a:r>
            <a:endParaRPr lang="en-US" altLang="zh-CN" sz="2000" b="1">
              <a:solidFill>
                <a:schemeClr val="bg1"/>
              </a:solidFill>
              <a:latin typeface="Times New Roman" panose="02020603050405020304" pitchFamily="18" charset="0"/>
              <a:ea typeface="微软雅黑 Light" panose="020B0502040204020203" charset="-122"/>
              <a:cs typeface="+mn-ea"/>
            </a:endParaRPr>
          </a:p>
        </p:txBody>
      </p:sp>
      <p:pic>
        <p:nvPicPr>
          <p:cNvPr id="2" name="图片 1" descr="chart_13"/>
          <p:cNvPicPr>
            <a:picLocks noChangeAspect="1"/>
          </p:cNvPicPr>
          <p:nvPr/>
        </p:nvPicPr>
        <p:blipFill>
          <a:blip r:embed="rId1"/>
          <a:srcRect l="78142" t="24194" b="33222"/>
          <a:stretch>
            <a:fillRect/>
          </a:stretch>
        </p:blipFill>
        <p:spPr>
          <a:xfrm>
            <a:off x="6277610" y="991870"/>
            <a:ext cx="2860040" cy="5293360"/>
          </a:xfrm>
          <a:prstGeom prst="rect">
            <a:avLst/>
          </a:prstGeom>
        </p:spPr>
      </p:pic>
      <p:sp>
        <p:nvSpPr>
          <p:cNvPr id="3" name="文本框 2"/>
          <p:cNvSpPr txBox="1"/>
          <p:nvPr/>
        </p:nvSpPr>
        <p:spPr>
          <a:xfrm>
            <a:off x="8894445" y="1192530"/>
            <a:ext cx="3297555" cy="4892675"/>
          </a:xfrm>
          <a:prstGeom prst="rect">
            <a:avLst/>
          </a:prstGeom>
          <a:noFill/>
        </p:spPr>
        <p:txBody>
          <a:bodyPr wrap="square" rtlCol="0" anchor="t">
            <a:spAutoFit/>
          </a:bodyPr>
          <a:p>
            <a:r>
              <a:rPr lang="en-US" altLang="zh-CN" sz="2400">
                <a:latin typeface="Times New Roman" panose="02020603050405020304" pitchFamily="18" charset="0"/>
                <a:ea typeface="微软雅黑 Light" panose="020B0502040204020203" charset="-122"/>
                <a:cs typeface="+mn-ea"/>
                <a:sym typeface="+mn-ea"/>
              </a:rPr>
              <a:t>This figure shows the all data for this thesis. Observed cases, on the </a:t>
            </a:r>
            <a:r>
              <a:rPr lang="en-US" altLang="zh-CN" sz="2400">
                <a:latin typeface="Times New Roman" panose="02020603050405020304" pitchFamily="18" charset="0"/>
                <a:ea typeface="微软雅黑 Light" panose="020B0502040204020203" charset="-122"/>
                <a:cs typeface="+mn-ea"/>
                <a:sym typeface="+mn-ea"/>
              </a:rPr>
              <a:t>mechanical ventilation beds</a:t>
            </a:r>
            <a:r>
              <a:rPr lang="en-US" altLang="zh-CN" sz="2400">
                <a:latin typeface="Times New Roman" panose="02020603050405020304" pitchFamily="18" charset="0"/>
                <a:ea typeface="微软雅黑 Light" panose="020B0502040204020203" charset="-122"/>
                <a:cs typeface="+mn-ea"/>
                <a:sym typeface="+mn-ea"/>
              </a:rPr>
              <a:t>beds, death, and in hospital </a:t>
            </a:r>
            <a:r>
              <a:rPr lang="en-US" altLang="zh-CN" sz="2400" b="1">
                <a:solidFill>
                  <a:srgbClr val="175091"/>
                </a:solidFill>
                <a:latin typeface="Times New Roman" panose="02020603050405020304" pitchFamily="18" charset="0"/>
                <a:ea typeface="微软雅黑 Light" panose="020B0502040204020203" charset="-122"/>
                <a:cs typeface="+mn-ea"/>
                <a:sym typeface="+mn-ea"/>
              </a:rPr>
              <a:t>are solid lines</a:t>
            </a:r>
            <a:r>
              <a:rPr lang="en-US" altLang="zh-CN" sz="2400">
                <a:latin typeface="Times New Roman" panose="02020603050405020304" pitchFamily="18" charset="0"/>
                <a:ea typeface="微软雅黑 Light" panose="020B0502040204020203" charset="-122"/>
                <a:cs typeface="+mn-ea"/>
                <a:sym typeface="+mn-ea"/>
              </a:rPr>
              <a:t>. </a:t>
            </a:r>
            <a:r>
              <a:rPr lang="en-US" altLang="zh-CN" sz="2400" b="1">
                <a:solidFill>
                  <a:srgbClr val="175091"/>
                </a:solidFill>
                <a:latin typeface="Times New Roman" panose="02020603050405020304" pitchFamily="18" charset="0"/>
                <a:ea typeface="微软雅黑 Light" panose="020B0502040204020203" charset="-122"/>
                <a:cs typeface="+mn-ea"/>
                <a:sym typeface="+mn-ea"/>
              </a:rPr>
              <a:t>The dotted lines show the variables that describe the NPI</a:t>
            </a:r>
            <a:r>
              <a:rPr lang="en-US" altLang="zh-CN" sz="2400">
                <a:latin typeface="Times New Roman" panose="02020603050405020304" pitchFamily="18" charset="0"/>
                <a:ea typeface="微软雅黑 Light" panose="020B0502040204020203" charset="-122"/>
                <a:cs typeface="+mn-ea"/>
                <a:sym typeface="+mn-ea"/>
              </a:rPr>
              <a:t> policies, including lockdown, lockdown of schools and universities, and the protest index.</a:t>
            </a:r>
            <a:endParaRPr lang="en-US" altLang="zh-CN" sz="2400">
              <a:latin typeface="Times New Roman" panose="02020603050405020304" pitchFamily="18" charset="0"/>
              <a:ea typeface="微软雅黑 Light" panose="020B0502040204020203" charset="-122"/>
              <a:cs typeface="+mn-ea"/>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See the source imag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7938" y="0"/>
            <a:ext cx="12191999" cy="6858000"/>
          </a:xfrm>
          <a:prstGeom prst="rect">
            <a:avLst/>
          </a:prstGeom>
          <a:gradFill flip="none" rotWithShape="1">
            <a:gsLst>
              <a:gs pos="70000">
                <a:srgbClr val="003F88">
                  <a:alpha val="20000"/>
                </a:srgbClr>
              </a:gs>
              <a:gs pos="14000">
                <a:srgbClr val="003F88"/>
              </a:gs>
              <a:gs pos="100000">
                <a:schemeClr val="accent5">
                  <a:lumMod val="60000"/>
                  <a:lumOff val="40000"/>
                  <a:alpha val="2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anchor="ctr"/>
          <a:lstStyle/>
          <a:p>
            <a:pPr algn="ctr">
              <a:defRPr/>
            </a:pPr>
            <a:endParaRPr lang="zh-CN" altLang="en-US" dirty="0"/>
          </a:p>
        </p:txBody>
      </p:sp>
      <p:cxnSp>
        <p:nvCxnSpPr>
          <p:cNvPr id="13" name="直接连接符 12"/>
          <p:cNvCxnSpPr/>
          <p:nvPr/>
        </p:nvCxnSpPr>
        <p:spPr>
          <a:xfrm>
            <a:off x="2176595" y="2512016"/>
            <a:ext cx="7838809" cy="0"/>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sp>
        <p:nvSpPr>
          <p:cNvPr id="14" name="标题 1"/>
          <p:cNvSpPr txBox="1"/>
          <p:nvPr/>
        </p:nvSpPr>
        <p:spPr>
          <a:xfrm>
            <a:off x="1091365" y="1769609"/>
            <a:ext cx="10025144" cy="1325563"/>
          </a:xfrm>
          <a:prstGeom prst="rect">
            <a:avLst/>
          </a:prstGeom>
        </p:spPr>
        <p:txBody>
          <a:bodyPr/>
          <a:lstStyle>
            <a:lvl1pPr algn="l" defTabSz="914400" rtl="0" eaLnBrk="1" latinLnBrk="0" hangingPunct="1">
              <a:lnSpc>
                <a:spcPct val="90000"/>
              </a:lnSpc>
              <a:spcBef>
                <a:spcPct val="0"/>
              </a:spcBef>
              <a:buNone/>
              <a:defRPr lang="zh-CN" altLang="zh-CN" sz="4400" b="1" u="none" kern="1200" smtClean="0">
                <a:solidFill>
                  <a:schemeClr val="bg1"/>
                </a:solidFill>
                <a:effectLst/>
                <a:latin typeface="思源宋体 CN Heavy" panose="02020900000000000000" pitchFamily="18" charset="-122"/>
                <a:ea typeface="思源宋体 CN Heavy" panose="02020900000000000000" pitchFamily="18" charset="-122"/>
                <a:cs typeface="+mj-cs"/>
              </a:defRPr>
            </a:lvl1pPr>
          </a:lstStyle>
          <a:p>
            <a:pPr algn="ctr"/>
            <a:r>
              <a:rPr lang="en-US" dirty="0">
                <a:latin typeface="Segoe UI" panose="020B0502040204020203" pitchFamily="34" charset="0"/>
                <a:ea typeface="微软雅黑" panose="020B0503020204020204" pitchFamily="34" charset="-122"/>
                <a:cs typeface="Segoe UI" panose="020B0502040204020203" pitchFamily="34" charset="0"/>
                <a:sym typeface="+mn-lt"/>
              </a:rPr>
              <a:t>Methodology</a:t>
            </a:r>
            <a:endParaRPr lang="en-US" dirty="0">
              <a:latin typeface="Segoe UI" panose="020B0502040204020203" pitchFamily="34" charset="0"/>
              <a:ea typeface="微软雅黑" panose="020B0503020204020204" pitchFamily="34" charset="-122"/>
              <a:cs typeface="Segoe UI" panose="020B0502040204020203" pitchFamily="34" charset="0"/>
              <a:sym typeface="+mn-lt"/>
            </a:endParaRPr>
          </a:p>
        </p:txBody>
      </p:sp>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l="-1" r="1493"/>
          <a:stretch>
            <a:fillRect/>
          </a:stretch>
        </p:blipFill>
        <p:spPr>
          <a:xfrm>
            <a:off x="9806328" y="6190345"/>
            <a:ext cx="2393609" cy="66765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 3"/>
          <p:cNvSpPr txBox="1"/>
          <p:nvPr/>
        </p:nvSpPr>
        <p:spPr>
          <a:xfrm>
            <a:off x="786533" y="464966"/>
            <a:ext cx="7315200" cy="3418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lang="en-US" altLang="zh-CN" i="1" dirty="0">
                <a:solidFill>
                  <a:srgbClr val="003778"/>
                </a:solidFill>
                <a:latin typeface="Times New Roman" panose="02020603050405020304" pitchFamily="18" charset="0"/>
                <a:ea typeface="微软雅黑" panose="020B0503020204020204" pitchFamily="34" charset="-122"/>
              </a:rPr>
              <a:t>Basic method</a:t>
            </a:r>
            <a:endParaRPr lang="en-US" altLang="zh-CN" i="1" dirty="0">
              <a:solidFill>
                <a:srgbClr val="003778"/>
              </a:solidFill>
              <a:latin typeface="Times New Roman" panose="02020603050405020304" pitchFamily="18" charset="0"/>
              <a:ea typeface="微软雅黑" panose="020B0503020204020204" pitchFamily="34" charset="-122"/>
            </a:endParaRPr>
          </a:p>
        </p:txBody>
      </p:sp>
      <p:sp>
        <p:nvSpPr>
          <p:cNvPr id="50" name="矩形 49"/>
          <p:cNvSpPr/>
          <p:nvPr/>
        </p:nvSpPr>
        <p:spPr>
          <a:xfrm>
            <a:off x="234175" y="405328"/>
            <a:ext cx="240124" cy="475665"/>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sp>
        <p:nvSpPr>
          <p:cNvPr id="51" name="矩形 50"/>
          <p:cNvSpPr/>
          <p:nvPr/>
        </p:nvSpPr>
        <p:spPr>
          <a:xfrm>
            <a:off x="496601" y="405329"/>
            <a:ext cx="105564" cy="47566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cxnSp>
        <p:nvCxnSpPr>
          <p:cNvPr id="53" name="直接连接符 52"/>
          <p:cNvCxnSpPr/>
          <p:nvPr/>
        </p:nvCxnSpPr>
        <p:spPr>
          <a:xfrm>
            <a:off x="680969" y="881017"/>
            <a:ext cx="1113932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6386945"/>
            <a:ext cx="12192000" cy="471055"/>
          </a:xfrm>
          <a:prstGeom prst="rect">
            <a:avLst/>
          </a:prstGeom>
          <a:gradFill>
            <a:gsLst>
              <a:gs pos="18000">
                <a:srgbClr val="4974A6"/>
              </a:gs>
              <a:gs pos="0">
                <a:srgbClr val="BACBDE"/>
              </a:gs>
              <a:gs pos="66000">
                <a:srgbClr val="17509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pic>
        <p:nvPicPr>
          <p:cNvPr id="23" name="图片 22"/>
          <p:cNvPicPr>
            <a:picLocks noChangeAspect="1"/>
          </p:cNvPicPr>
          <p:nvPr/>
        </p:nvPicPr>
        <p:blipFill rotWithShape="1">
          <a:blip r:embed="rId1" cstate="hqprint">
            <a:extLst>
              <a:ext uri="{28A0092B-C50C-407E-A947-70E740481C1C}">
                <a14:useLocalDpi xmlns:a14="http://schemas.microsoft.com/office/drawing/2010/main" val="0"/>
              </a:ext>
            </a:extLst>
          </a:blip>
          <a:srcRect l="-1" r="1493"/>
          <a:stretch>
            <a:fillRect/>
          </a:stretch>
        </p:blipFill>
        <p:spPr>
          <a:xfrm>
            <a:off x="10515599" y="6390396"/>
            <a:ext cx="1676401" cy="467603"/>
          </a:xfrm>
          <a:prstGeom prst="rect">
            <a:avLst/>
          </a:prstGeom>
        </p:spPr>
      </p:pic>
      <p:sp>
        <p:nvSpPr>
          <p:cNvPr id="3" name="圆角矩形 2"/>
          <p:cNvSpPr/>
          <p:nvPr/>
        </p:nvSpPr>
        <p:spPr>
          <a:xfrm>
            <a:off x="930275" y="1230630"/>
            <a:ext cx="4563110" cy="4805680"/>
          </a:xfrm>
          <a:prstGeom prst="roundRect">
            <a:avLst/>
          </a:prstGeom>
          <a:noFill/>
          <a:ln w="4445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圆角矩形 3"/>
          <p:cNvSpPr/>
          <p:nvPr/>
        </p:nvSpPr>
        <p:spPr>
          <a:xfrm>
            <a:off x="6453505" y="1230630"/>
            <a:ext cx="4563110" cy="4805680"/>
          </a:xfrm>
          <a:prstGeom prst="roundRect">
            <a:avLst/>
          </a:prstGeom>
          <a:noFill/>
          <a:ln w="4445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1310640" y="1343660"/>
            <a:ext cx="3802380" cy="460375"/>
          </a:xfrm>
          <a:prstGeom prst="rect">
            <a:avLst/>
          </a:prstGeom>
          <a:noFill/>
        </p:spPr>
        <p:txBody>
          <a:bodyPr wrap="square" rtlCol="0">
            <a:spAutoFit/>
          </a:bodyPr>
          <a:p>
            <a:r>
              <a:rPr lang="en-US" altLang="zh-CN" sz="2400" b="1">
                <a:solidFill>
                  <a:srgbClr val="042C5D"/>
                </a:solidFill>
                <a:latin typeface="Times New Roman" panose="02020603050405020304" pitchFamily="18" charset="0"/>
                <a:ea typeface="微软雅黑 Light" panose="020B0502040204020203" charset="-122"/>
                <a:cs typeface="+mn-ea"/>
              </a:rPr>
              <a:t>Markov chain Monte Carlo </a:t>
            </a:r>
            <a:endParaRPr lang="en-US" altLang="zh-CN" sz="2400" b="1">
              <a:solidFill>
                <a:srgbClr val="042C5D"/>
              </a:solidFill>
              <a:latin typeface="Times New Roman" panose="02020603050405020304" pitchFamily="18" charset="0"/>
              <a:ea typeface="微软雅黑 Light" panose="020B0502040204020203" charset="-122"/>
              <a:cs typeface="+mn-ea"/>
            </a:endParaRPr>
          </a:p>
        </p:txBody>
      </p:sp>
      <p:sp>
        <p:nvSpPr>
          <p:cNvPr id="7" name="文本框 6"/>
          <p:cNvSpPr txBox="1"/>
          <p:nvPr/>
        </p:nvSpPr>
        <p:spPr>
          <a:xfrm>
            <a:off x="6833870" y="1343660"/>
            <a:ext cx="3802380" cy="460375"/>
          </a:xfrm>
          <a:prstGeom prst="rect">
            <a:avLst/>
          </a:prstGeom>
          <a:noFill/>
        </p:spPr>
        <p:txBody>
          <a:bodyPr wrap="square" rtlCol="0">
            <a:spAutoFit/>
          </a:bodyPr>
          <a:p>
            <a:r>
              <a:rPr lang="en-US" altLang="zh-CN" sz="2400" b="1">
                <a:solidFill>
                  <a:srgbClr val="042C5D"/>
                </a:solidFill>
                <a:latin typeface="Times New Roman" panose="02020603050405020304" pitchFamily="18" charset="0"/>
                <a:ea typeface="微软雅黑 Light" panose="020B0502040204020203" charset="-122"/>
                <a:cs typeface="+mn-ea"/>
              </a:rPr>
              <a:t>Bayesian Linear Regression</a:t>
            </a:r>
            <a:endParaRPr lang="en-US" altLang="zh-CN" sz="2400" b="1">
              <a:solidFill>
                <a:srgbClr val="042C5D"/>
              </a:solidFill>
              <a:latin typeface="Times New Roman" panose="02020603050405020304" pitchFamily="18" charset="0"/>
              <a:ea typeface="微软雅黑 Light" panose="020B0502040204020203" charset="-122"/>
              <a:cs typeface="+mn-ea"/>
            </a:endParaRPr>
          </a:p>
        </p:txBody>
      </p:sp>
      <p:cxnSp>
        <p:nvCxnSpPr>
          <p:cNvPr id="8" name="直接连接符 7"/>
          <p:cNvCxnSpPr/>
          <p:nvPr/>
        </p:nvCxnSpPr>
        <p:spPr>
          <a:xfrm>
            <a:off x="1228725" y="1804035"/>
            <a:ext cx="3966210" cy="0"/>
          </a:xfrm>
          <a:prstGeom prst="line">
            <a:avLst/>
          </a:prstGeom>
          <a:ln w="15875" cmpd="sng">
            <a:solidFill>
              <a:schemeClr val="accent1">
                <a:shade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751955" y="1804035"/>
            <a:ext cx="3966210" cy="0"/>
          </a:xfrm>
          <a:prstGeom prst="line">
            <a:avLst/>
          </a:prstGeom>
          <a:ln w="15875" cmpd="sng">
            <a:solidFill>
              <a:schemeClr val="accent1">
                <a:shade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1234440" y="2037080"/>
            <a:ext cx="3958590" cy="3291840"/>
          </a:xfrm>
          <a:prstGeom prst="rect">
            <a:avLst/>
          </a:prstGeom>
          <a:noFill/>
        </p:spPr>
        <p:txBody>
          <a:bodyPr wrap="square" rtlCol="0">
            <a:spAutoFit/>
          </a:bodyPr>
          <a:p>
            <a:r>
              <a:rPr lang="en-US" altLang="zh-CN" sz="2600">
                <a:latin typeface="Times New Roman" panose="02020603050405020304" pitchFamily="18" charset="0"/>
                <a:ea typeface="微软雅黑 Light" panose="020B0502040204020203" charset="-122"/>
                <a:cs typeface="+mn-ea"/>
              </a:rPr>
              <a:t>In Bayesian statistics, the latest development of the MCMC method makes it possible to calculate large-scale hierarchical models that need to integrate hundreds to thousands of unknown parameters.</a:t>
            </a:r>
            <a:endParaRPr lang="en-US" altLang="zh-CN" sz="2600">
              <a:latin typeface="Times New Roman" panose="02020603050405020304" pitchFamily="18" charset="0"/>
              <a:ea typeface="微软雅黑 Light" panose="020B0502040204020203" charset="-122"/>
              <a:cs typeface="+mn-ea"/>
            </a:endParaRPr>
          </a:p>
        </p:txBody>
      </p:sp>
      <p:sp>
        <p:nvSpPr>
          <p:cNvPr id="2" name="文本框 1"/>
          <p:cNvSpPr txBox="1"/>
          <p:nvPr/>
        </p:nvSpPr>
        <p:spPr>
          <a:xfrm>
            <a:off x="6714490" y="2037080"/>
            <a:ext cx="4041775" cy="3692525"/>
          </a:xfrm>
          <a:prstGeom prst="rect">
            <a:avLst/>
          </a:prstGeom>
          <a:noFill/>
        </p:spPr>
        <p:txBody>
          <a:bodyPr wrap="square" rtlCol="0" anchor="t">
            <a:spAutoFit/>
          </a:bodyPr>
          <a:p>
            <a:r>
              <a:rPr lang="en-US" altLang="zh-CN" sz="2600">
                <a:latin typeface="Times New Roman" panose="02020603050405020304" pitchFamily="18" charset="0"/>
                <a:ea typeface="微软雅黑 Light" panose="020B0502040204020203" charset="-122"/>
                <a:cs typeface="+mn-ea"/>
              </a:rPr>
              <a:t>Bayesian linear regression  is performed in the context of Bayesian inference. When  a specific form of the prior distribution is assumed, t</a:t>
            </a:r>
            <a:r>
              <a:rPr lang="en-US" altLang="zh-CN" sz="2600" b="1">
                <a:solidFill>
                  <a:srgbClr val="175091"/>
                </a:solidFill>
                <a:latin typeface="Times New Roman" panose="02020603050405020304" pitchFamily="18" charset="0"/>
                <a:ea typeface="微软雅黑 Light" panose="020B0502040204020203" charset="-122"/>
                <a:cs typeface="+mn-ea"/>
              </a:rPr>
              <a:t>he posterior probability distribution</a:t>
            </a:r>
            <a:r>
              <a:rPr lang="en-US" altLang="zh-CN" sz="2600">
                <a:latin typeface="Times New Roman" panose="02020603050405020304" pitchFamily="18" charset="0"/>
                <a:ea typeface="微软雅黑 Light" panose="020B0502040204020203" charset="-122"/>
                <a:cs typeface="+mn-ea"/>
              </a:rPr>
              <a:t> of the model parameters can get an explicit result.</a:t>
            </a:r>
            <a:endParaRPr lang="en-US" altLang="zh-CN" sz="2600">
              <a:latin typeface="Times New Roman" panose="02020603050405020304" pitchFamily="18" charset="0"/>
              <a:ea typeface="微软雅黑 Light" panose="020B0502040204020203" charset="-122"/>
              <a:cs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 3"/>
          <p:cNvSpPr txBox="1"/>
          <p:nvPr/>
        </p:nvSpPr>
        <p:spPr>
          <a:xfrm>
            <a:off x="786533" y="464966"/>
            <a:ext cx="7315200" cy="3418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lang="en-US" altLang="zh-CN" i="1" dirty="0">
                <a:solidFill>
                  <a:srgbClr val="003778"/>
                </a:solidFill>
                <a:latin typeface="Times New Roman" panose="02020603050405020304" pitchFamily="18" charset="0"/>
                <a:ea typeface="微软雅黑" panose="020B0503020204020204" pitchFamily="34" charset="-122"/>
              </a:rPr>
              <a:t>Model Assumptions</a:t>
            </a:r>
            <a:endParaRPr lang="en-US" altLang="zh-CN" i="1" dirty="0">
              <a:solidFill>
                <a:srgbClr val="003778"/>
              </a:solidFill>
              <a:latin typeface="Times New Roman" panose="02020603050405020304" pitchFamily="18" charset="0"/>
              <a:ea typeface="微软雅黑" panose="020B0503020204020204" pitchFamily="34" charset="-122"/>
            </a:endParaRPr>
          </a:p>
        </p:txBody>
      </p:sp>
      <p:sp>
        <p:nvSpPr>
          <p:cNvPr id="50" name="矩形 49"/>
          <p:cNvSpPr/>
          <p:nvPr/>
        </p:nvSpPr>
        <p:spPr>
          <a:xfrm>
            <a:off x="234175" y="405328"/>
            <a:ext cx="240124" cy="475665"/>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sp>
        <p:nvSpPr>
          <p:cNvPr id="51" name="矩形 50"/>
          <p:cNvSpPr/>
          <p:nvPr/>
        </p:nvSpPr>
        <p:spPr>
          <a:xfrm>
            <a:off x="496601" y="405329"/>
            <a:ext cx="105564" cy="47566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cxnSp>
        <p:nvCxnSpPr>
          <p:cNvPr id="53" name="直接连接符 52"/>
          <p:cNvCxnSpPr/>
          <p:nvPr/>
        </p:nvCxnSpPr>
        <p:spPr>
          <a:xfrm>
            <a:off x="680969" y="881017"/>
            <a:ext cx="1113932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6386945"/>
            <a:ext cx="12192000" cy="471055"/>
          </a:xfrm>
          <a:prstGeom prst="rect">
            <a:avLst/>
          </a:prstGeom>
          <a:gradFill>
            <a:gsLst>
              <a:gs pos="18000">
                <a:srgbClr val="4974A6"/>
              </a:gs>
              <a:gs pos="0">
                <a:srgbClr val="BACBDE"/>
              </a:gs>
              <a:gs pos="66000">
                <a:srgbClr val="17509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pic>
        <p:nvPicPr>
          <p:cNvPr id="23" name="图片 22"/>
          <p:cNvPicPr>
            <a:picLocks noChangeAspect="1"/>
          </p:cNvPicPr>
          <p:nvPr/>
        </p:nvPicPr>
        <p:blipFill rotWithShape="1">
          <a:blip r:embed="rId1" cstate="hqprint">
            <a:extLst>
              <a:ext uri="{28A0092B-C50C-407E-A947-70E740481C1C}">
                <a14:useLocalDpi xmlns:a14="http://schemas.microsoft.com/office/drawing/2010/main" val="0"/>
              </a:ext>
            </a:extLst>
          </a:blip>
          <a:srcRect l="-1" r="1493"/>
          <a:stretch>
            <a:fillRect/>
          </a:stretch>
        </p:blipFill>
        <p:spPr>
          <a:xfrm>
            <a:off x="10515599" y="6390396"/>
            <a:ext cx="1676401" cy="467603"/>
          </a:xfrm>
          <a:prstGeom prst="rect">
            <a:avLst/>
          </a:prstGeom>
        </p:spPr>
      </p:pic>
      <p:grpSp>
        <p:nvGrpSpPr>
          <p:cNvPr id="10" name="组合 9"/>
          <p:cNvGrpSpPr/>
          <p:nvPr/>
        </p:nvGrpSpPr>
        <p:grpSpPr>
          <a:xfrm>
            <a:off x="955675" y="4513580"/>
            <a:ext cx="10441940" cy="491490"/>
            <a:chOff x="1504" y="2396"/>
            <a:chExt cx="16444" cy="774"/>
          </a:xfrm>
        </p:grpSpPr>
        <p:sp>
          <p:nvSpPr>
            <p:cNvPr id="11" name="矩形 10"/>
            <p:cNvSpPr/>
            <p:nvPr/>
          </p:nvSpPr>
          <p:spPr>
            <a:xfrm>
              <a:off x="1504" y="2396"/>
              <a:ext cx="774" cy="77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600" b="1">
                  <a:solidFill>
                    <a:schemeClr val="bg1"/>
                  </a:solidFill>
                  <a:latin typeface="Times New Roman" panose="02020603050405020304" pitchFamily="18" charset="0"/>
                  <a:ea typeface="微软雅黑 Light" panose="020B0502040204020203" charset="-122"/>
                  <a:cs typeface="+mn-ea"/>
                </a:rPr>
                <a:t>3</a:t>
              </a:r>
              <a:endParaRPr lang="en-US" altLang="zh-CN" sz="2600" b="1">
                <a:solidFill>
                  <a:schemeClr val="bg1"/>
                </a:solidFill>
                <a:latin typeface="Times New Roman" panose="02020603050405020304" pitchFamily="18" charset="0"/>
                <a:ea typeface="微软雅黑 Light" panose="020B0502040204020203" charset="-122"/>
                <a:cs typeface="+mn-ea"/>
              </a:endParaRPr>
            </a:p>
          </p:txBody>
        </p:sp>
        <p:cxnSp>
          <p:nvCxnSpPr>
            <p:cNvPr id="12" name="直接连接符 11"/>
            <p:cNvCxnSpPr/>
            <p:nvPr/>
          </p:nvCxnSpPr>
          <p:spPr>
            <a:xfrm>
              <a:off x="1627" y="3170"/>
              <a:ext cx="15697"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2417" y="2396"/>
              <a:ext cx="15531" cy="774"/>
            </a:xfrm>
            <a:prstGeom prst="rect">
              <a:avLst/>
            </a:prstGeom>
            <a:noFill/>
          </p:spPr>
          <p:txBody>
            <a:bodyPr wrap="square" rtlCol="0" anchor="t">
              <a:spAutoFit/>
            </a:bodyPr>
            <a:p>
              <a:r>
                <a:rPr lang="en-US" altLang="zh-CN" sz="2600">
                  <a:latin typeface="Times New Roman" panose="02020603050405020304" pitchFamily="18" charset="0"/>
                  <a:ea typeface="微软雅黑 Light" panose="020B0502040204020203" charset="-122"/>
                  <a:cs typeface="+mn-ea"/>
                </a:rPr>
                <a:t>The antibodies in the cured patients do not affect further infections.</a:t>
              </a:r>
              <a:endParaRPr lang="en-US" altLang="zh-CN" sz="2600">
                <a:latin typeface="Times New Roman" panose="02020603050405020304" pitchFamily="18" charset="0"/>
                <a:ea typeface="微软雅黑 Light" panose="020B0502040204020203" charset="-122"/>
                <a:cs typeface="+mn-ea"/>
              </a:endParaRPr>
            </a:p>
          </p:txBody>
        </p:sp>
      </p:grpSp>
      <p:grpSp>
        <p:nvGrpSpPr>
          <p:cNvPr id="14" name="组合 13"/>
          <p:cNvGrpSpPr/>
          <p:nvPr/>
        </p:nvGrpSpPr>
        <p:grpSpPr>
          <a:xfrm>
            <a:off x="955675" y="3183255"/>
            <a:ext cx="10441940" cy="491490"/>
            <a:chOff x="1504" y="2396"/>
            <a:chExt cx="16444" cy="774"/>
          </a:xfrm>
        </p:grpSpPr>
        <p:sp>
          <p:nvSpPr>
            <p:cNvPr id="15" name="矩形 14"/>
            <p:cNvSpPr/>
            <p:nvPr/>
          </p:nvSpPr>
          <p:spPr>
            <a:xfrm>
              <a:off x="1504" y="2396"/>
              <a:ext cx="774" cy="77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600" b="1">
                  <a:solidFill>
                    <a:schemeClr val="bg1"/>
                  </a:solidFill>
                  <a:latin typeface="Times New Roman" panose="02020603050405020304" pitchFamily="18" charset="0"/>
                  <a:ea typeface="微软雅黑 Light" panose="020B0502040204020203" charset="-122"/>
                  <a:cs typeface="+mn-ea"/>
                </a:rPr>
                <a:t>2</a:t>
              </a:r>
              <a:endParaRPr lang="en-US" altLang="zh-CN" sz="2600" b="1">
                <a:solidFill>
                  <a:schemeClr val="bg1"/>
                </a:solidFill>
                <a:latin typeface="Times New Roman" panose="02020603050405020304" pitchFamily="18" charset="0"/>
                <a:ea typeface="微软雅黑 Light" panose="020B0502040204020203" charset="-122"/>
                <a:cs typeface="+mn-ea"/>
              </a:endParaRPr>
            </a:p>
          </p:txBody>
        </p:sp>
        <p:cxnSp>
          <p:nvCxnSpPr>
            <p:cNvPr id="16" name="直接连接符 15"/>
            <p:cNvCxnSpPr/>
            <p:nvPr/>
          </p:nvCxnSpPr>
          <p:spPr>
            <a:xfrm>
              <a:off x="1627" y="3170"/>
              <a:ext cx="1569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2417" y="2396"/>
              <a:ext cx="15531" cy="774"/>
            </a:xfrm>
            <a:prstGeom prst="rect">
              <a:avLst/>
            </a:prstGeom>
            <a:noFill/>
          </p:spPr>
          <p:txBody>
            <a:bodyPr wrap="square" rtlCol="0" anchor="t">
              <a:spAutoFit/>
            </a:bodyPr>
            <a:p>
              <a:r>
                <a:rPr lang="en-US" altLang="zh-CN" sz="2600">
                  <a:latin typeface="Times New Roman" panose="02020603050405020304" pitchFamily="18" charset="0"/>
                  <a:ea typeface="微软雅黑 Light" panose="020B0502040204020203" charset="-122"/>
                  <a:cs typeface="+mn-ea"/>
                </a:rPr>
                <a:t>The nature of the cornavirus will change only if it mutates</a:t>
              </a:r>
              <a:endParaRPr lang="en-US" altLang="zh-CN" sz="2600">
                <a:latin typeface="Times New Roman" panose="02020603050405020304" pitchFamily="18" charset="0"/>
                <a:ea typeface="微软雅黑 Light" panose="020B0502040204020203" charset="-122"/>
                <a:cs typeface="+mn-ea"/>
              </a:endParaRPr>
            </a:p>
          </p:txBody>
        </p:sp>
      </p:grpSp>
      <p:grpSp>
        <p:nvGrpSpPr>
          <p:cNvPr id="18" name="组合 17"/>
          <p:cNvGrpSpPr/>
          <p:nvPr/>
        </p:nvGrpSpPr>
        <p:grpSpPr>
          <a:xfrm>
            <a:off x="955675" y="1852930"/>
            <a:ext cx="10441940" cy="491490"/>
            <a:chOff x="1504" y="2396"/>
            <a:chExt cx="16444" cy="774"/>
          </a:xfrm>
        </p:grpSpPr>
        <p:sp>
          <p:nvSpPr>
            <p:cNvPr id="19" name="矩形 18"/>
            <p:cNvSpPr/>
            <p:nvPr/>
          </p:nvSpPr>
          <p:spPr>
            <a:xfrm>
              <a:off x="1504" y="2396"/>
              <a:ext cx="774" cy="77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600" b="1">
                  <a:solidFill>
                    <a:schemeClr val="bg1"/>
                  </a:solidFill>
                  <a:latin typeface="Times New Roman" panose="02020603050405020304" pitchFamily="18" charset="0"/>
                  <a:ea typeface="微软雅黑 Light" panose="020B0502040204020203" charset="-122"/>
                  <a:cs typeface="+mn-ea"/>
                </a:rPr>
                <a:t>1</a:t>
              </a:r>
              <a:endParaRPr lang="en-US" altLang="zh-CN" sz="2600" b="1">
                <a:solidFill>
                  <a:schemeClr val="bg1"/>
                </a:solidFill>
                <a:latin typeface="Times New Roman" panose="02020603050405020304" pitchFamily="18" charset="0"/>
                <a:ea typeface="微软雅黑 Light" panose="020B0502040204020203" charset="-122"/>
                <a:cs typeface="+mn-ea"/>
              </a:endParaRPr>
            </a:p>
          </p:txBody>
        </p:sp>
        <p:cxnSp>
          <p:nvCxnSpPr>
            <p:cNvPr id="20" name="直接连接符 19"/>
            <p:cNvCxnSpPr/>
            <p:nvPr/>
          </p:nvCxnSpPr>
          <p:spPr>
            <a:xfrm>
              <a:off x="1627" y="3170"/>
              <a:ext cx="15697"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417" y="2396"/>
              <a:ext cx="15531" cy="774"/>
            </a:xfrm>
            <a:prstGeom prst="rect">
              <a:avLst/>
            </a:prstGeom>
            <a:noFill/>
          </p:spPr>
          <p:txBody>
            <a:bodyPr wrap="square" rtlCol="0" anchor="t">
              <a:spAutoFit/>
            </a:bodyPr>
            <a:p>
              <a:r>
                <a:rPr lang="en-US" altLang="zh-CN" sz="2600">
                  <a:latin typeface="Times New Roman" panose="02020603050405020304" pitchFamily="18" charset="0"/>
                  <a:ea typeface="微软雅黑 Light" panose="020B0502040204020203" charset="-122"/>
                  <a:cs typeface="+mn-ea"/>
                  <a:sym typeface="+mn-ea"/>
                </a:rPr>
                <a:t>During the time span, the mutation of the cornavirus did not occur</a:t>
              </a:r>
              <a:endParaRPr lang="en-US" altLang="zh-CN" sz="2600">
                <a:latin typeface="Times New Roman" panose="02020603050405020304" pitchFamily="18" charset="0"/>
                <a:ea typeface="微软雅黑 Light" panose="020B0502040204020203" charset="-122"/>
                <a:cs typeface="+mn-ea"/>
                <a:sym typeface="+mn-ea"/>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 3"/>
          <p:cNvSpPr txBox="1"/>
          <p:nvPr/>
        </p:nvSpPr>
        <p:spPr>
          <a:xfrm>
            <a:off x="786533" y="464966"/>
            <a:ext cx="7315200" cy="3418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rPr>
              <a:t>The way to simulate the sampling effect</a:t>
            </a:r>
            <a:endPar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endParaRPr>
          </a:p>
        </p:txBody>
      </p:sp>
      <p:sp>
        <p:nvSpPr>
          <p:cNvPr id="50" name="矩形 49"/>
          <p:cNvSpPr/>
          <p:nvPr/>
        </p:nvSpPr>
        <p:spPr>
          <a:xfrm>
            <a:off x="234175" y="405328"/>
            <a:ext cx="240124" cy="475665"/>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sp>
        <p:nvSpPr>
          <p:cNvPr id="51" name="矩形 50"/>
          <p:cNvSpPr/>
          <p:nvPr/>
        </p:nvSpPr>
        <p:spPr>
          <a:xfrm>
            <a:off x="496601" y="405329"/>
            <a:ext cx="105564" cy="47566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cxnSp>
        <p:nvCxnSpPr>
          <p:cNvPr id="53" name="直接连接符 52"/>
          <p:cNvCxnSpPr/>
          <p:nvPr/>
        </p:nvCxnSpPr>
        <p:spPr>
          <a:xfrm>
            <a:off x="680969" y="881017"/>
            <a:ext cx="1113932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6386945"/>
            <a:ext cx="12192000" cy="471055"/>
          </a:xfrm>
          <a:prstGeom prst="rect">
            <a:avLst/>
          </a:prstGeom>
          <a:gradFill>
            <a:gsLst>
              <a:gs pos="18000">
                <a:srgbClr val="4974A6"/>
              </a:gs>
              <a:gs pos="0">
                <a:srgbClr val="BACBDE"/>
              </a:gs>
              <a:gs pos="66000">
                <a:srgbClr val="17509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pic>
        <p:nvPicPr>
          <p:cNvPr id="23" name="图片 22"/>
          <p:cNvPicPr>
            <a:picLocks noChangeAspect="1"/>
          </p:cNvPicPr>
          <p:nvPr/>
        </p:nvPicPr>
        <p:blipFill rotWithShape="1">
          <a:blip r:embed="rId1" cstate="hqprint">
            <a:extLst>
              <a:ext uri="{28A0092B-C50C-407E-A947-70E740481C1C}">
                <a14:useLocalDpi xmlns:a14="http://schemas.microsoft.com/office/drawing/2010/main" val="0"/>
              </a:ext>
            </a:extLst>
          </a:blip>
          <a:srcRect l="-1" r="1493"/>
          <a:stretch>
            <a:fillRect/>
          </a:stretch>
        </p:blipFill>
        <p:spPr>
          <a:xfrm>
            <a:off x="10515599" y="6390396"/>
            <a:ext cx="1676401" cy="467603"/>
          </a:xfrm>
          <a:prstGeom prst="rect">
            <a:avLst/>
          </a:prstGeom>
        </p:spPr>
      </p:pic>
      <p:pic>
        <p:nvPicPr>
          <p:cNvPr id="2" name="图片 1" descr="flowchart"/>
          <p:cNvPicPr>
            <a:picLocks noChangeAspect="1"/>
          </p:cNvPicPr>
          <p:nvPr/>
        </p:nvPicPr>
        <p:blipFill>
          <a:blip r:embed="rId2"/>
          <a:srcRect l="5275" t="1861" r="3351" b="56778"/>
          <a:stretch>
            <a:fillRect/>
          </a:stretch>
        </p:blipFill>
        <p:spPr>
          <a:xfrm>
            <a:off x="0" y="1214755"/>
            <a:ext cx="6373495" cy="4079240"/>
          </a:xfrm>
          <a:prstGeom prst="rect">
            <a:avLst/>
          </a:prstGeom>
        </p:spPr>
      </p:pic>
      <p:pic>
        <p:nvPicPr>
          <p:cNvPr id="3" name="图片 2" descr="flowchart"/>
          <p:cNvPicPr>
            <a:picLocks noChangeAspect="1"/>
          </p:cNvPicPr>
          <p:nvPr/>
        </p:nvPicPr>
        <p:blipFill>
          <a:blip r:embed="rId2"/>
          <a:srcRect l="11243" t="41019" r="955" b="5083"/>
          <a:stretch>
            <a:fillRect/>
          </a:stretch>
        </p:blipFill>
        <p:spPr>
          <a:xfrm>
            <a:off x="6357620" y="1009015"/>
            <a:ext cx="5741670" cy="4983480"/>
          </a:xfrm>
          <a:prstGeom prst="rect">
            <a:avLst/>
          </a:prstGeom>
        </p:spPr>
      </p:pic>
      <p:sp>
        <p:nvSpPr>
          <p:cNvPr id="4" name="矩形 3"/>
          <p:cNvSpPr/>
          <p:nvPr/>
        </p:nvSpPr>
        <p:spPr>
          <a:xfrm>
            <a:off x="7263130" y="975995"/>
            <a:ext cx="650875" cy="1974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3089275" y="5988050"/>
            <a:ext cx="6322695" cy="398780"/>
          </a:xfrm>
          <a:prstGeom prst="rect">
            <a:avLst/>
          </a:prstGeom>
          <a:noFill/>
        </p:spPr>
        <p:txBody>
          <a:bodyPr wrap="square" rtlCol="0">
            <a:spAutoFit/>
          </a:bodyPr>
          <a:p>
            <a:r>
              <a:rPr lang="en-US" altLang="zh-CN" sz="2000">
                <a:latin typeface="Times New Roman" panose="02020603050405020304" pitchFamily="18" charset="0"/>
                <a:ea typeface="微软雅黑 Light" panose="020B0502040204020203" charset="-122"/>
                <a:cs typeface="+mn-ea"/>
              </a:rPr>
              <a:t>Figure 5: the simulation process of the sampling effect</a:t>
            </a:r>
            <a:endParaRPr lang="en-US" altLang="zh-CN" sz="2000">
              <a:latin typeface="Times New Roman" panose="02020603050405020304" pitchFamily="18" charset="0"/>
              <a:ea typeface="微软雅黑 Light" panose="020B0502040204020203" charset="-122"/>
              <a:cs typeface="+mn-ea"/>
            </a:endParaRPr>
          </a:p>
        </p:txBody>
      </p:sp>
      <p:sp>
        <p:nvSpPr>
          <p:cNvPr id="6" name="圆角矩形 5"/>
          <p:cNvSpPr/>
          <p:nvPr/>
        </p:nvSpPr>
        <p:spPr>
          <a:xfrm>
            <a:off x="601980" y="2698115"/>
            <a:ext cx="2953385" cy="1283335"/>
          </a:xfrm>
          <a:prstGeom prst="round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圆角矩形 6"/>
          <p:cNvSpPr/>
          <p:nvPr/>
        </p:nvSpPr>
        <p:spPr>
          <a:xfrm>
            <a:off x="4154170" y="2820035"/>
            <a:ext cx="2035175" cy="1526540"/>
          </a:xfrm>
          <a:prstGeom prst="round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圆角矩形 7"/>
          <p:cNvSpPr/>
          <p:nvPr/>
        </p:nvSpPr>
        <p:spPr>
          <a:xfrm>
            <a:off x="2550160" y="2012315"/>
            <a:ext cx="1493520" cy="752475"/>
          </a:xfrm>
          <a:prstGeom prst="round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 name="组合 10"/>
          <p:cNvGrpSpPr/>
          <p:nvPr/>
        </p:nvGrpSpPr>
        <p:grpSpPr>
          <a:xfrm>
            <a:off x="6908800" y="3671570"/>
            <a:ext cx="4065270" cy="807720"/>
            <a:chOff x="10880" y="5782"/>
            <a:chExt cx="6402" cy="1272"/>
          </a:xfrm>
        </p:grpSpPr>
        <p:sp>
          <p:nvSpPr>
            <p:cNvPr id="9" name="圆角矩形 8"/>
            <p:cNvSpPr/>
            <p:nvPr/>
          </p:nvSpPr>
          <p:spPr>
            <a:xfrm>
              <a:off x="10880" y="5782"/>
              <a:ext cx="1743" cy="1272"/>
            </a:xfrm>
            <a:prstGeom prst="round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圆角矩形 9"/>
            <p:cNvSpPr/>
            <p:nvPr/>
          </p:nvSpPr>
          <p:spPr>
            <a:xfrm>
              <a:off x="15540" y="5782"/>
              <a:ext cx="1743" cy="1272"/>
            </a:xfrm>
            <a:prstGeom prst="round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4" name="组合 13"/>
          <p:cNvGrpSpPr/>
          <p:nvPr/>
        </p:nvGrpSpPr>
        <p:grpSpPr>
          <a:xfrm>
            <a:off x="6638290" y="4759960"/>
            <a:ext cx="5553710" cy="1228090"/>
            <a:chOff x="10454" y="7496"/>
            <a:chExt cx="8746" cy="1934"/>
          </a:xfrm>
        </p:grpSpPr>
        <p:sp>
          <p:nvSpPr>
            <p:cNvPr id="12" name="圆角矩形 11"/>
            <p:cNvSpPr/>
            <p:nvPr/>
          </p:nvSpPr>
          <p:spPr>
            <a:xfrm>
              <a:off x="14190" y="7496"/>
              <a:ext cx="5011" cy="1934"/>
            </a:xfrm>
            <a:prstGeom prst="round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圆角矩形 12"/>
            <p:cNvSpPr/>
            <p:nvPr/>
          </p:nvSpPr>
          <p:spPr>
            <a:xfrm>
              <a:off x="10454" y="7496"/>
              <a:ext cx="2595" cy="1934"/>
            </a:xfrm>
            <a:prstGeom prst="roundRect">
              <a:avLst/>
            </a:prstGeom>
            <a:noFill/>
            <a:ln w="3810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500" fill="hold">
                                          <p:stCondLst>
                                            <p:cond delay="0"/>
                                          </p:stCondLst>
                                        </p:cTn>
                                        <p:tgtEl>
                                          <p:spTgt spid="6"/>
                                        </p:tgtEl>
                                        <p:attrNameLst>
                                          <p:attrName>style.visibility</p:attrName>
                                        </p:attrNameLst>
                                      </p:cBhvr>
                                      <p:to>
                                        <p:strVal val="visible"/>
                                      </p:to>
                                    </p:set>
                                    <p:animEffect transition="in" filter="box(i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xit" presetSubtype="21" fill="hold" grpId="2" nodeType="clickEffect">
                                  <p:stCondLst>
                                    <p:cond delay="0"/>
                                  </p:stCondLst>
                                  <p:childTnLst>
                                    <p:animEffect transition="out" filter="barn(inVertical)">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par>
                                <p:cTn id="13" presetID="4" presetClass="entr" presetSubtype="16" fill="hold" grpId="0" nodeType="withEffect">
                                  <p:stCondLst>
                                    <p:cond delay="0"/>
                                  </p:stCondLst>
                                  <p:childTnLst>
                                    <p:set>
                                      <p:cBhvr>
                                        <p:cTn id="14" dur="500" fill="hold">
                                          <p:stCondLst>
                                            <p:cond delay="0"/>
                                          </p:stCondLst>
                                        </p:cTn>
                                        <p:tgtEl>
                                          <p:spTgt spid="7"/>
                                        </p:tgtEl>
                                        <p:attrNameLst>
                                          <p:attrName>style.visibility</p:attrName>
                                        </p:attrNameLst>
                                      </p:cBhvr>
                                      <p:to>
                                        <p:strVal val="visible"/>
                                      </p:to>
                                    </p:set>
                                    <p:animEffect transition="in" filter="box(in)">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xit" presetSubtype="21" fill="hold" grpId="1" nodeType="clickEffect">
                                  <p:stCondLst>
                                    <p:cond delay="0"/>
                                  </p:stCondLst>
                                  <p:childTnLst>
                                    <p:animEffect transition="out" filter="barn(inVertical)">
                                      <p:cBhvr>
                                        <p:cTn id="19" dur="500"/>
                                        <p:tgtEl>
                                          <p:spTgt spid="7"/>
                                        </p:tgtEl>
                                      </p:cBhvr>
                                    </p:animEffect>
                                    <p:set>
                                      <p:cBhvr>
                                        <p:cTn id="20" dur="1" fill="hold">
                                          <p:stCondLst>
                                            <p:cond delay="499"/>
                                          </p:stCondLst>
                                        </p:cTn>
                                        <p:tgtEl>
                                          <p:spTgt spid="7"/>
                                        </p:tgtEl>
                                        <p:attrNameLst>
                                          <p:attrName>style.visibility</p:attrName>
                                        </p:attrNameLst>
                                      </p:cBhvr>
                                      <p:to>
                                        <p:strVal val="hidden"/>
                                      </p:to>
                                    </p:set>
                                  </p:childTnLst>
                                </p:cTn>
                              </p:par>
                              <p:par>
                                <p:cTn id="21" presetID="4" presetClass="entr" presetSubtype="16" fill="hold" grpId="0" nodeType="withEffect">
                                  <p:stCondLst>
                                    <p:cond delay="0"/>
                                  </p:stCondLst>
                                  <p:childTnLst>
                                    <p:set>
                                      <p:cBhvr>
                                        <p:cTn id="22" dur="500" fill="hold">
                                          <p:stCondLst>
                                            <p:cond delay="0"/>
                                          </p:stCondLst>
                                        </p:cTn>
                                        <p:tgtEl>
                                          <p:spTgt spid="8"/>
                                        </p:tgtEl>
                                        <p:attrNameLst>
                                          <p:attrName>style.visibility</p:attrName>
                                        </p:attrNameLst>
                                      </p:cBhvr>
                                      <p:to>
                                        <p:strVal val="visible"/>
                                      </p:to>
                                    </p:set>
                                    <p:animEffect transition="in" filter="box(in)">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xit" presetSubtype="21" fill="hold" grpId="1" nodeType="clickEffect">
                                  <p:stCondLst>
                                    <p:cond delay="0"/>
                                  </p:stCondLst>
                                  <p:childTnLst>
                                    <p:animEffect transition="out" filter="barn(inVertical)">
                                      <p:cBhvr>
                                        <p:cTn id="27" dur="500"/>
                                        <p:tgtEl>
                                          <p:spTgt spid="8"/>
                                        </p:tgtEl>
                                      </p:cBhvr>
                                    </p:animEffect>
                                    <p:set>
                                      <p:cBhvr>
                                        <p:cTn id="28" dur="1" fill="hold">
                                          <p:stCondLst>
                                            <p:cond delay="499"/>
                                          </p:stCondLst>
                                        </p:cTn>
                                        <p:tgtEl>
                                          <p:spTgt spid="8"/>
                                        </p:tgtEl>
                                        <p:attrNameLst>
                                          <p:attrName>style.visibility</p:attrName>
                                        </p:attrNameLst>
                                      </p:cBhvr>
                                      <p:to>
                                        <p:strVal val="hidden"/>
                                      </p:to>
                                    </p:set>
                                  </p:childTnLst>
                                </p:cTn>
                              </p:par>
                              <p:par>
                                <p:cTn id="29" presetID="4" presetClass="entr" presetSubtype="16" fill="hold" nodeType="withEffect">
                                  <p:stCondLst>
                                    <p:cond delay="0"/>
                                  </p:stCondLst>
                                  <p:childTnLst>
                                    <p:set>
                                      <p:cBhvr>
                                        <p:cTn id="30" dur="500" fill="hold">
                                          <p:stCondLst>
                                            <p:cond delay="0"/>
                                          </p:stCondLst>
                                        </p:cTn>
                                        <p:tgtEl>
                                          <p:spTgt spid="11"/>
                                        </p:tgtEl>
                                        <p:attrNameLst>
                                          <p:attrName>style.visibility</p:attrName>
                                        </p:attrNameLst>
                                      </p:cBhvr>
                                      <p:to>
                                        <p:strVal val="visible"/>
                                      </p:to>
                                    </p:set>
                                    <p:animEffect transition="in" filter="box(in)">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xit" presetSubtype="21" fill="hold" nodeType="clickEffect">
                                  <p:stCondLst>
                                    <p:cond delay="0"/>
                                  </p:stCondLst>
                                  <p:childTnLst>
                                    <p:animEffect transition="out" filter="barn(inVertical)">
                                      <p:cBhvr>
                                        <p:cTn id="35" dur="500"/>
                                        <p:tgtEl>
                                          <p:spTgt spid="11"/>
                                        </p:tgtEl>
                                      </p:cBhvr>
                                    </p:animEffect>
                                    <p:set>
                                      <p:cBhvr>
                                        <p:cTn id="36" dur="1" fill="hold">
                                          <p:stCondLst>
                                            <p:cond delay="499"/>
                                          </p:stCondLst>
                                        </p:cTn>
                                        <p:tgtEl>
                                          <p:spTgt spid="11"/>
                                        </p:tgtEl>
                                        <p:attrNameLst>
                                          <p:attrName>style.visibility</p:attrName>
                                        </p:attrNameLst>
                                      </p:cBhvr>
                                      <p:to>
                                        <p:strVal val="hidden"/>
                                      </p:to>
                                    </p:set>
                                  </p:childTnLst>
                                </p:cTn>
                              </p:par>
                              <p:par>
                                <p:cTn id="37" presetID="4" presetClass="entr" presetSubtype="16" fill="hold" nodeType="withEffect">
                                  <p:stCondLst>
                                    <p:cond delay="0"/>
                                  </p:stCondLst>
                                  <p:childTnLst>
                                    <p:set>
                                      <p:cBhvr>
                                        <p:cTn id="38" dur="500" fill="hold">
                                          <p:stCondLst>
                                            <p:cond delay="0"/>
                                          </p:stCondLst>
                                        </p:cTn>
                                        <p:tgtEl>
                                          <p:spTgt spid="14"/>
                                        </p:tgtEl>
                                        <p:attrNameLst>
                                          <p:attrName>style.visibility</p:attrName>
                                        </p:attrNameLst>
                                      </p:cBhvr>
                                      <p:to>
                                        <p:strVal val="visible"/>
                                      </p:to>
                                    </p:set>
                                    <p:animEffect transition="in" filter="box(in)">
                                      <p:cBhvr>
                                        <p:cTn id="3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6" grpId="2" animBg="1"/>
      <p:bldP spid="7" grpId="0" animBg="1"/>
      <p:bldP spid="7" grpId="1" animBg="1"/>
      <p:bldP spid="8" grpId="0" animBg="1"/>
      <p:bldP spid="8"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 3"/>
          <p:cNvSpPr txBox="1"/>
          <p:nvPr/>
        </p:nvSpPr>
        <p:spPr>
          <a:xfrm>
            <a:off x="786533" y="464966"/>
            <a:ext cx="7315200" cy="3418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lang="en-US" altLang="zh-CN" dirty="0">
                <a:solidFill>
                  <a:srgbClr val="003778"/>
                </a:solidFill>
                <a:latin typeface="Times New Roman" panose="02020603050405020304" pitchFamily="18" charset="0"/>
                <a:ea typeface="微软雅黑" panose="020B0503020204020204" pitchFamily="34" charset="-122"/>
              </a:rPr>
              <a:t>Reference list</a:t>
            </a:r>
            <a:endParaRPr kumimoji="0" lang="zh-CN" altLang="en-US" sz="2600" b="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endParaRPr>
          </a:p>
        </p:txBody>
      </p:sp>
      <p:sp>
        <p:nvSpPr>
          <p:cNvPr id="50" name="矩形 49"/>
          <p:cNvSpPr/>
          <p:nvPr/>
        </p:nvSpPr>
        <p:spPr>
          <a:xfrm>
            <a:off x="234175" y="405328"/>
            <a:ext cx="240124" cy="475665"/>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sp>
        <p:nvSpPr>
          <p:cNvPr id="51" name="矩形 50"/>
          <p:cNvSpPr/>
          <p:nvPr/>
        </p:nvSpPr>
        <p:spPr>
          <a:xfrm>
            <a:off x="496601" y="405329"/>
            <a:ext cx="105564" cy="47566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cxnSp>
        <p:nvCxnSpPr>
          <p:cNvPr id="53" name="直接连接符 52"/>
          <p:cNvCxnSpPr/>
          <p:nvPr/>
        </p:nvCxnSpPr>
        <p:spPr>
          <a:xfrm>
            <a:off x="680969" y="881017"/>
            <a:ext cx="1113932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6386945"/>
            <a:ext cx="12192000" cy="471055"/>
          </a:xfrm>
          <a:prstGeom prst="rect">
            <a:avLst/>
          </a:prstGeom>
          <a:gradFill>
            <a:gsLst>
              <a:gs pos="18000">
                <a:srgbClr val="4974A6"/>
              </a:gs>
              <a:gs pos="0">
                <a:srgbClr val="BACBDE"/>
              </a:gs>
              <a:gs pos="66000">
                <a:srgbClr val="17509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pic>
        <p:nvPicPr>
          <p:cNvPr id="23" name="图片 22"/>
          <p:cNvPicPr>
            <a:picLocks noChangeAspect="1"/>
          </p:cNvPicPr>
          <p:nvPr/>
        </p:nvPicPr>
        <p:blipFill rotWithShape="1">
          <a:blip r:embed="rId1" cstate="hqprint">
            <a:extLst>
              <a:ext uri="{28A0092B-C50C-407E-A947-70E740481C1C}">
                <a14:useLocalDpi xmlns:a14="http://schemas.microsoft.com/office/drawing/2010/main" val="0"/>
              </a:ext>
            </a:extLst>
          </a:blip>
          <a:srcRect l="-1" r="1493"/>
          <a:stretch>
            <a:fillRect/>
          </a:stretch>
        </p:blipFill>
        <p:spPr>
          <a:xfrm>
            <a:off x="10515599" y="6390396"/>
            <a:ext cx="1676401" cy="46760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See the source imag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7938" y="0"/>
            <a:ext cx="12191999" cy="6858000"/>
          </a:xfrm>
          <a:prstGeom prst="rect">
            <a:avLst/>
          </a:prstGeom>
          <a:gradFill flip="none" rotWithShape="1">
            <a:gsLst>
              <a:gs pos="70000">
                <a:srgbClr val="003F88">
                  <a:alpha val="20000"/>
                </a:srgbClr>
              </a:gs>
              <a:gs pos="14000">
                <a:srgbClr val="003F88"/>
              </a:gs>
              <a:gs pos="100000">
                <a:schemeClr val="accent5">
                  <a:lumMod val="60000"/>
                  <a:lumOff val="40000"/>
                  <a:alpha val="2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anchor="ctr"/>
          <a:lstStyle/>
          <a:p>
            <a:pPr algn="ctr">
              <a:defRPr/>
            </a:pPr>
            <a:endParaRPr lang="zh-CN" altLang="en-US" dirty="0"/>
          </a:p>
        </p:txBody>
      </p:sp>
      <p:cxnSp>
        <p:nvCxnSpPr>
          <p:cNvPr id="13" name="直接连接符 12"/>
          <p:cNvCxnSpPr/>
          <p:nvPr/>
        </p:nvCxnSpPr>
        <p:spPr>
          <a:xfrm>
            <a:off x="2176595" y="2512016"/>
            <a:ext cx="7838809" cy="0"/>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sp>
        <p:nvSpPr>
          <p:cNvPr id="14" name="标题 1"/>
          <p:cNvSpPr txBox="1"/>
          <p:nvPr/>
        </p:nvSpPr>
        <p:spPr>
          <a:xfrm>
            <a:off x="1091365" y="1769609"/>
            <a:ext cx="10025144" cy="1325563"/>
          </a:xfrm>
          <a:prstGeom prst="rect">
            <a:avLst/>
          </a:prstGeom>
        </p:spPr>
        <p:txBody>
          <a:bodyPr/>
          <a:lstStyle>
            <a:lvl1pPr algn="l" defTabSz="914400" rtl="0" eaLnBrk="1" latinLnBrk="0" hangingPunct="1">
              <a:lnSpc>
                <a:spcPct val="90000"/>
              </a:lnSpc>
              <a:spcBef>
                <a:spcPct val="0"/>
              </a:spcBef>
              <a:buNone/>
              <a:defRPr lang="zh-CN" altLang="zh-CN" sz="4400" b="1" u="none" kern="1200" smtClean="0">
                <a:solidFill>
                  <a:schemeClr val="bg1"/>
                </a:solidFill>
                <a:effectLst/>
                <a:latin typeface="思源宋体 CN Heavy" panose="02020900000000000000" pitchFamily="18" charset="-122"/>
                <a:ea typeface="思源宋体 CN Heavy" panose="02020900000000000000" pitchFamily="18" charset="-122"/>
                <a:cs typeface="+mj-cs"/>
              </a:defRPr>
            </a:lvl1pPr>
          </a:lstStyle>
          <a:p>
            <a:pPr algn="ctr"/>
            <a:r>
              <a:rPr lang="en-US" altLang="zh-CN" dirty="0">
                <a:latin typeface="Segoe UI" panose="020B0502040204020203" pitchFamily="34" charset="0"/>
                <a:ea typeface="微软雅黑" panose="020B0503020204020204" pitchFamily="34" charset="-122"/>
                <a:cs typeface="Segoe UI" panose="020B0502040204020203" pitchFamily="34" charset="0"/>
                <a:sym typeface="+mn-lt"/>
              </a:rPr>
              <a:t>Thanks for your attention</a:t>
            </a:r>
            <a:endParaRPr lang="zh-CN" altLang="en-US" dirty="0">
              <a:latin typeface="Segoe UI" panose="020B0502040204020203" pitchFamily="34" charset="0"/>
              <a:ea typeface="微软雅黑" panose="020B0503020204020204" pitchFamily="34" charset="-122"/>
              <a:cs typeface="Segoe UI" panose="020B0502040204020203" pitchFamily="34" charset="0"/>
              <a:sym typeface="+mn-lt"/>
            </a:endParaRPr>
          </a:p>
        </p:txBody>
      </p:sp>
      <p:sp>
        <p:nvSpPr>
          <p:cNvPr id="17" name="矩形 16"/>
          <p:cNvSpPr/>
          <p:nvPr/>
        </p:nvSpPr>
        <p:spPr>
          <a:xfrm>
            <a:off x="3047999" y="3667958"/>
            <a:ext cx="6096000" cy="1383665"/>
          </a:xfrm>
          <a:prstGeom prst="rect">
            <a:avLst/>
          </a:prstGeom>
        </p:spPr>
        <p:txBody>
          <a:bodyPr>
            <a:spAutoFit/>
          </a:bodyPr>
          <a:lstStyle/>
          <a:p>
            <a:pPr algn="ctr">
              <a:lnSpc>
                <a:spcPct val="150000"/>
              </a:lnSpc>
              <a:defRPr/>
            </a:pPr>
            <a:r>
              <a:rPr lang="en-US" altLang="zh-CN" sz="2800" dirty="0">
                <a:solidFill>
                  <a:schemeClr val="bg1"/>
                </a:solidFill>
                <a:latin typeface="Times New Roman" panose="02020603050405020304" pitchFamily="18" charset="0"/>
                <a:ea typeface="微软雅黑" panose="020B0503020204020204" pitchFamily="34" charset="-122"/>
              </a:rPr>
              <a:t>Presenter: LBDB3</a:t>
            </a:r>
            <a:endParaRPr lang="en-US" altLang="zh-CN" sz="2800" dirty="0">
              <a:solidFill>
                <a:schemeClr val="bg1"/>
              </a:solidFill>
              <a:latin typeface="Times New Roman" panose="02020603050405020304" pitchFamily="18" charset="0"/>
              <a:ea typeface="微软雅黑" panose="020B0503020204020204" pitchFamily="34" charset="-122"/>
            </a:endParaRPr>
          </a:p>
          <a:p>
            <a:pPr algn="ctr">
              <a:lnSpc>
                <a:spcPct val="150000"/>
              </a:lnSpc>
              <a:defRPr/>
            </a:pPr>
            <a:r>
              <a:rPr lang="en-US" altLang="zh-CN" sz="2800" dirty="0">
                <a:solidFill>
                  <a:schemeClr val="bg1"/>
                </a:solidFill>
                <a:latin typeface="Times New Roman" panose="02020603050405020304" pitchFamily="18" charset="0"/>
                <a:ea typeface="微软雅黑" panose="020B0503020204020204" pitchFamily="34" charset="-122"/>
              </a:rPr>
              <a:t>Date</a:t>
            </a:r>
            <a:r>
              <a:rPr lang="zh-CN" altLang="en-US" sz="2800" dirty="0">
                <a:solidFill>
                  <a:schemeClr val="bg1"/>
                </a:solidFill>
                <a:latin typeface="Times New Roman" panose="02020603050405020304" pitchFamily="18" charset="0"/>
                <a:ea typeface="微软雅黑" panose="020B0503020204020204" pitchFamily="34" charset="-122"/>
              </a:rPr>
              <a:t>：</a:t>
            </a:r>
            <a:r>
              <a:rPr lang="en-US" altLang="zh-CN" sz="2800" dirty="0">
                <a:solidFill>
                  <a:schemeClr val="bg1"/>
                </a:solidFill>
                <a:latin typeface="Times New Roman" panose="02020603050405020304" pitchFamily="18" charset="0"/>
                <a:ea typeface="微软雅黑" panose="020B0503020204020204" pitchFamily="34" charset="-122"/>
              </a:rPr>
              <a:t>10</a:t>
            </a:r>
            <a:r>
              <a:rPr lang="en-US" altLang="zh-CN" sz="2800" baseline="30000" dirty="0">
                <a:solidFill>
                  <a:schemeClr val="bg1"/>
                </a:solidFill>
                <a:latin typeface="Times New Roman" panose="02020603050405020304" pitchFamily="18" charset="0"/>
                <a:ea typeface="微软雅黑" panose="020B0503020204020204" pitchFamily="34" charset="-122"/>
              </a:rPr>
              <a:t>th</a:t>
            </a:r>
            <a:r>
              <a:rPr lang="en-US" altLang="zh-CN" sz="2800" dirty="0">
                <a:solidFill>
                  <a:schemeClr val="bg1"/>
                </a:solidFill>
                <a:latin typeface="Times New Roman" panose="02020603050405020304" pitchFamily="18" charset="0"/>
                <a:ea typeface="微软雅黑" panose="020B0503020204020204" pitchFamily="34" charset="-122"/>
              </a:rPr>
              <a:t> September 2021</a:t>
            </a:r>
            <a:endParaRPr lang="en-US" altLang="zh-CN" sz="2800" dirty="0">
              <a:solidFill>
                <a:schemeClr val="bg1"/>
              </a:solidFill>
              <a:latin typeface="Times New Roman" panose="02020603050405020304" pitchFamily="18" charset="0"/>
              <a:ea typeface="微软雅黑" panose="020B0503020204020204" pitchFamily="34" charset="-122"/>
            </a:endParaRPr>
          </a:p>
        </p:txBody>
      </p:sp>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l="-1" r="1493"/>
          <a:stretch>
            <a:fillRect/>
          </a:stretch>
        </p:blipFill>
        <p:spPr>
          <a:xfrm>
            <a:off x="9806328" y="6190345"/>
            <a:ext cx="2393609" cy="66765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 3"/>
          <p:cNvSpPr txBox="1"/>
          <p:nvPr/>
        </p:nvSpPr>
        <p:spPr>
          <a:xfrm>
            <a:off x="786533" y="464966"/>
            <a:ext cx="7315200" cy="3418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mj-cs"/>
              </a:rPr>
              <a:t>Covid-19</a:t>
            </a:r>
            <a:endPar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mj-cs"/>
            </a:endParaRPr>
          </a:p>
        </p:txBody>
      </p:sp>
      <p:sp>
        <p:nvSpPr>
          <p:cNvPr id="50" name="矩形 49"/>
          <p:cNvSpPr/>
          <p:nvPr/>
        </p:nvSpPr>
        <p:spPr>
          <a:xfrm>
            <a:off x="234175" y="405328"/>
            <a:ext cx="240124" cy="475665"/>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sp>
        <p:nvSpPr>
          <p:cNvPr id="51" name="矩形 50"/>
          <p:cNvSpPr/>
          <p:nvPr/>
        </p:nvSpPr>
        <p:spPr>
          <a:xfrm>
            <a:off x="496601" y="405329"/>
            <a:ext cx="105564" cy="47566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cxnSp>
        <p:nvCxnSpPr>
          <p:cNvPr id="53" name="直接连接符 52"/>
          <p:cNvCxnSpPr/>
          <p:nvPr/>
        </p:nvCxnSpPr>
        <p:spPr>
          <a:xfrm>
            <a:off x="680969" y="881017"/>
            <a:ext cx="1113932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6386945"/>
            <a:ext cx="12192000" cy="471055"/>
          </a:xfrm>
          <a:prstGeom prst="rect">
            <a:avLst/>
          </a:prstGeom>
          <a:gradFill>
            <a:gsLst>
              <a:gs pos="18000">
                <a:srgbClr val="4974A6"/>
              </a:gs>
              <a:gs pos="0">
                <a:srgbClr val="BACBDE"/>
              </a:gs>
              <a:gs pos="66000">
                <a:srgbClr val="17509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sp>
        <p:nvSpPr>
          <p:cNvPr id="2" name="文本框 1"/>
          <p:cNvSpPr txBox="1"/>
          <p:nvPr/>
        </p:nvSpPr>
        <p:spPr>
          <a:xfrm>
            <a:off x="967740" y="5694680"/>
            <a:ext cx="4311015" cy="706755"/>
          </a:xfrm>
          <a:prstGeom prst="rect">
            <a:avLst/>
          </a:prstGeom>
          <a:noFill/>
        </p:spPr>
        <p:txBody>
          <a:bodyPr wrap="square" rtlCol="0">
            <a:spAutoFit/>
          </a:bodyPr>
          <a:lstStyle/>
          <a:p>
            <a:r>
              <a:rPr lang="en-US" altLang="zh-CN" sz="2000">
                <a:latin typeface="Times New Roman" panose="02020603050405020304" pitchFamily="18" charset="0"/>
              </a:rPr>
              <a:t>Figure1: Molecular Architecture of the SARS-CoV-2 Virus (Yao et al. 2020)</a:t>
            </a:r>
            <a:endParaRPr lang="en-US" altLang="zh-CN" sz="2000">
              <a:latin typeface="Times New Roman" panose="02020603050405020304" pitchFamily="18" charset="0"/>
            </a:endParaRPr>
          </a:p>
        </p:txBody>
      </p:sp>
      <p:sp>
        <p:nvSpPr>
          <p:cNvPr id="15" name="文本框 14"/>
          <p:cNvSpPr txBox="1"/>
          <p:nvPr/>
        </p:nvSpPr>
        <p:spPr>
          <a:xfrm>
            <a:off x="6212840" y="1096010"/>
            <a:ext cx="5837555" cy="4599940"/>
          </a:xfrm>
          <a:prstGeom prst="rect">
            <a:avLst/>
          </a:prstGeom>
          <a:noFill/>
        </p:spPr>
        <p:txBody>
          <a:bodyPr wrap="square" lIns="0" rtlCol="0">
            <a:spAutoFit/>
          </a:bodyPr>
          <a:lstStyle/>
          <a:p>
            <a:pPr>
              <a:spcAft>
                <a:spcPts val="600"/>
              </a:spcAft>
            </a:pPr>
            <a:r>
              <a:rPr lang="en-US" altLang="zh-CN" sz="3200">
                <a:solidFill>
                  <a:srgbClr val="000000"/>
                </a:solidFill>
                <a:latin typeface="Times New Roman" panose="02020603050405020304" pitchFamily="18" charset="0"/>
                <a:ea typeface="微软雅黑 Light" panose="020B0502040204020203" charset="-122"/>
                <a:cs typeface="+mn-ea"/>
                <a:sym typeface="+mn-lt"/>
              </a:rPr>
              <a:t>In the end of 2019, the new </a:t>
            </a:r>
            <a:r>
              <a:rPr lang="en-US" altLang="zh-CN" sz="3200" b="1">
                <a:solidFill>
                  <a:srgbClr val="042C5D"/>
                </a:solidFill>
                <a:latin typeface="Times New Roman" panose="02020603050405020304" pitchFamily="18" charset="0"/>
                <a:ea typeface="微软雅黑 Light" panose="020B0502040204020203" charset="-122"/>
                <a:cs typeface="+mn-ea"/>
                <a:sym typeface="+mn-lt"/>
              </a:rPr>
              <a:t>coronavirus</a:t>
            </a:r>
            <a:r>
              <a:rPr lang="en-US" altLang="zh-CN" sz="3200">
                <a:solidFill>
                  <a:srgbClr val="000000"/>
                </a:solidFill>
                <a:latin typeface="Times New Roman" panose="02020603050405020304" pitchFamily="18" charset="0"/>
                <a:ea typeface="微软雅黑 Light" panose="020B0502040204020203" charset="-122"/>
                <a:cs typeface="+mn-ea"/>
                <a:sym typeface="+mn-lt"/>
              </a:rPr>
              <a:t>, severe acute respiratory syndrome coronavirus 2 (SARS-CoV-2), outbroke in China and soon all countries (North Korean is unknown) suffer from this new diseases. </a:t>
            </a:r>
            <a:endParaRPr lang="en-US" altLang="zh-CN" sz="3200">
              <a:solidFill>
                <a:srgbClr val="000000"/>
              </a:solidFill>
              <a:latin typeface="Times New Roman" panose="02020603050405020304" pitchFamily="18" charset="0"/>
              <a:ea typeface="微软雅黑 Light" panose="020B0502040204020203" charset="-122"/>
              <a:cs typeface="+mn-ea"/>
              <a:sym typeface="+mn-lt"/>
            </a:endParaRPr>
          </a:p>
          <a:p>
            <a:pPr>
              <a:spcAft>
                <a:spcPts val="600"/>
              </a:spcAft>
            </a:pPr>
            <a:r>
              <a:rPr lang="en-US" altLang="zh-CN" sz="3200">
                <a:solidFill>
                  <a:srgbClr val="000000"/>
                </a:solidFill>
                <a:latin typeface="Times New Roman" panose="02020603050405020304" pitchFamily="18" charset="0"/>
                <a:ea typeface="微软雅黑 Light" panose="020B0502040204020203" charset="-122"/>
                <a:cs typeface="+mn-ea"/>
                <a:sym typeface="+mn-lt"/>
              </a:rPr>
              <a:t>This coronavirus disease is named after : COVID-19. </a:t>
            </a:r>
            <a:endParaRPr lang="en-US" altLang="zh-CN" sz="3200">
              <a:solidFill>
                <a:srgbClr val="000000"/>
              </a:solidFill>
              <a:latin typeface="Times New Roman" panose="02020603050405020304" pitchFamily="18" charset="0"/>
              <a:ea typeface="微软雅黑 Light" panose="020B0502040204020203" charset="-122"/>
              <a:cs typeface="+mn-ea"/>
              <a:sym typeface="+mn-lt"/>
            </a:endParaRPr>
          </a:p>
        </p:txBody>
      </p:sp>
      <p:pic>
        <p:nvPicPr>
          <p:cNvPr id="23" name="图片 22"/>
          <p:cNvPicPr>
            <a:picLocks noChangeAspect="1"/>
          </p:cNvPicPr>
          <p:nvPr/>
        </p:nvPicPr>
        <p:blipFill rotWithShape="1">
          <a:blip r:embed="rId1" cstate="hqprint">
            <a:extLst>
              <a:ext uri="{28A0092B-C50C-407E-A947-70E740481C1C}">
                <a14:useLocalDpi xmlns:a14="http://schemas.microsoft.com/office/drawing/2010/main" val="0"/>
              </a:ext>
            </a:extLst>
          </a:blip>
          <a:srcRect l="-1" r="1493"/>
          <a:stretch>
            <a:fillRect/>
          </a:stretch>
        </p:blipFill>
        <p:spPr>
          <a:xfrm>
            <a:off x="10515599" y="6390396"/>
            <a:ext cx="1676401" cy="467603"/>
          </a:xfrm>
          <a:prstGeom prst="rect">
            <a:avLst/>
          </a:prstGeom>
        </p:spPr>
      </p:pic>
      <p:pic>
        <p:nvPicPr>
          <p:cNvPr id="4" name="图片 3" descr="fx1"/>
          <p:cNvPicPr>
            <a:picLocks noChangeAspect="1"/>
          </p:cNvPicPr>
          <p:nvPr/>
        </p:nvPicPr>
        <p:blipFill>
          <a:blip r:embed="rId2"/>
          <a:srcRect t="2907"/>
          <a:stretch>
            <a:fillRect/>
          </a:stretch>
        </p:blipFill>
        <p:spPr>
          <a:xfrm>
            <a:off x="601980" y="954405"/>
            <a:ext cx="4806315" cy="466661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lang="zh-CN" altLang="en-US">
              <a:latin typeface="Times New Roman" panose="02020603050405020304" pitchFamily="18" charset="0"/>
              <a:cs typeface="Times New Roman" panose="02020603050405020304" pitchFamily="18" charset="0"/>
            </a:endParaRPr>
          </a:p>
        </p:txBody>
      </p:sp>
      <p:grpSp>
        <p:nvGrpSpPr>
          <p:cNvPr id="40" name="组合 39"/>
          <p:cNvGrpSpPr/>
          <p:nvPr/>
        </p:nvGrpSpPr>
        <p:grpSpPr>
          <a:xfrm>
            <a:off x="-1165119" y="373714"/>
            <a:ext cx="12967447" cy="6046713"/>
            <a:chOff x="-1208363" y="304007"/>
            <a:chExt cx="12967447" cy="6046713"/>
          </a:xfrm>
        </p:grpSpPr>
        <p:grpSp>
          <p:nvGrpSpPr>
            <p:cNvPr id="41" name="组合 40"/>
            <p:cNvGrpSpPr/>
            <p:nvPr/>
          </p:nvGrpSpPr>
          <p:grpSpPr>
            <a:xfrm>
              <a:off x="4537276" y="304007"/>
              <a:ext cx="7221808" cy="6046713"/>
              <a:chOff x="4537276" y="304007"/>
              <a:chExt cx="7221808" cy="6046713"/>
            </a:xfrm>
          </p:grpSpPr>
          <p:sp>
            <p:nvSpPr>
              <p:cNvPr id="46" name="矩形 45"/>
              <p:cNvSpPr/>
              <p:nvPr/>
            </p:nvSpPr>
            <p:spPr>
              <a:xfrm>
                <a:off x="4808004" y="304007"/>
                <a:ext cx="6951080" cy="5816920"/>
              </a:xfrm>
              <a:prstGeom prst="rect">
                <a:avLst/>
              </a:prstGeom>
              <a:noFill/>
              <a:ln w="28575" cap="flat" cmpd="sng" algn="ctr">
                <a:gradFill>
                  <a:gsLst>
                    <a:gs pos="57580">
                      <a:srgbClr val="175091"/>
                    </a:gs>
                    <a:gs pos="16000">
                      <a:srgbClr val="042C5D"/>
                    </a:gs>
                    <a:gs pos="100000">
                      <a:schemeClr val="accent1">
                        <a:lumMod val="20000"/>
                        <a:lumOff val="80000"/>
                      </a:schemeClr>
                    </a:gs>
                  </a:gsLst>
                  <a:lin ang="0" scaled="0"/>
                </a:gra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Times New Roman" panose="02020603050405020304" pitchFamily="18" charset="0"/>
                  <a:ea typeface="微软雅黑 Light" panose="020B0502040204020203" charset="-122"/>
                  <a:cs typeface="Times New Roman" panose="02020603050405020304" pitchFamily="18" charset="0"/>
                </a:endParaRPr>
              </a:p>
            </p:txBody>
          </p:sp>
          <p:sp>
            <p:nvSpPr>
              <p:cNvPr id="47" name="矩形 46"/>
              <p:cNvSpPr/>
              <p:nvPr/>
            </p:nvSpPr>
            <p:spPr>
              <a:xfrm>
                <a:off x="4537276" y="507920"/>
                <a:ext cx="6974856" cy="5842800"/>
              </a:xfrm>
              <a:prstGeom prst="rect">
                <a:avLst/>
              </a:prstGeom>
              <a:solidFill>
                <a:srgbClr val="FFFFFF"/>
              </a:solidFill>
              <a:ln w="12700" cap="flat" cmpd="sng" algn="ctr">
                <a:noFill/>
                <a:prstDash val="solid"/>
                <a:miter lim="800000"/>
              </a:ln>
              <a:effectLst>
                <a:outerShdw blurRad="63500" dist="38100" sx="101000" sy="101000" algn="ctr" rotWithShape="0">
                  <a:srgbClr val="056CC9">
                    <a:alpha val="20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Times New Roman" panose="02020603050405020304" pitchFamily="18" charset="0"/>
                  <a:ea typeface="微软雅黑 Light" panose="020B0502040204020203" charset="-122"/>
                  <a:cs typeface="Times New Roman" panose="02020603050405020304" pitchFamily="18" charset="0"/>
                  <a:sym typeface="+mn-lt"/>
                </a:endParaRPr>
              </a:p>
            </p:txBody>
          </p:sp>
        </p:grpSp>
        <p:grpSp>
          <p:nvGrpSpPr>
            <p:cNvPr id="42" name="组合 41"/>
            <p:cNvGrpSpPr/>
            <p:nvPr/>
          </p:nvGrpSpPr>
          <p:grpSpPr>
            <a:xfrm>
              <a:off x="-1208363" y="507920"/>
              <a:ext cx="8583726" cy="5842161"/>
              <a:chOff x="-1208363" y="507920"/>
              <a:chExt cx="8583726" cy="5842161"/>
            </a:xfrm>
          </p:grpSpPr>
          <p:sp>
            <p:nvSpPr>
              <p:cNvPr id="43" name="矩形 42"/>
              <p:cNvSpPr/>
              <p:nvPr/>
            </p:nvSpPr>
            <p:spPr>
              <a:xfrm>
                <a:off x="660400" y="507920"/>
                <a:ext cx="3876876" cy="5842161"/>
              </a:xfrm>
              <a:prstGeom prst="rect">
                <a:avLst/>
              </a:prstGeom>
              <a:gradFill flip="none" rotWithShape="1">
                <a:gsLst>
                  <a:gs pos="76000">
                    <a:schemeClr val="accent5">
                      <a:lumMod val="75000"/>
                    </a:schemeClr>
                  </a:gs>
                  <a:gs pos="22000">
                    <a:srgbClr val="042C5D"/>
                  </a:gs>
                  <a:gs pos="100000">
                    <a:srgbClr val="042C5D"/>
                  </a:gs>
                </a:gsLst>
                <a:lin ang="18900000" scaled="1"/>
                <a:tileRect/>
              </a:gradFill>
              <a:ln w="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Times New Roman" panose="02020603050405020304" pitchFamily="18" charset="0"/>
                  <a:ea typeface="微软雅黑 Light" panose="020B0502040204020203" charset="-122"/>
                  <a:cs typeface="Times New Roman" panose="02020603050405020304" pitchFamily="18" charset="0"/>
                  <a:sym typeface="+mn-lt"/>
                </a:endParaRPr>
              </a:p>
            </p:txBody>
          </p:sp>
          <p:pic>
            <p:nvPicPr>
              <p:cNvPr id="44" name="图片 43" descr="图片包含 户外艺术系列, 蜂巢&#10;&#10;自动生成的说明"/>
              <p:cNvPicPr>
                <a:picLocks noChangeAspect="1"/>
              </p:cNvPicPr>
              <p:nvPr/>
            </p:nvPicPr>
            <p:blipFill rotWithShape="1">
              <a:blip r:embed="rId1">
                <a:alphaModFix amt="68000"/>
                <a:biLevel thresh="25000"/>
                <a:extLst>
                  <a:ext uri="{28A0092B-C50C-407E-A947-70E740481C1C}">
                    <a14:useLocalDpi xmlns:a14="http://schemas.microsoft.com/office/drawing/2010/main" val="0"/>
                  </a:ext>
                </a:extLst>
              </a:blip>
              <a:srcRect l="49480" t="-1057" r="31532" b="27609"/>
              <a:stretch>
                <a:fillRect/>
              </a:stretch>
            </p:blipFill>
            <p:spPr>
              <a:xfrm>
                <a:off x="660400" y="690560"/>
                <a:ext cx="3876876" cy="5652626"/>
              </a:xfrm>
              <a:prstGeom prst="rect">
                <a:avLst/>
              </a:prstGeom>
            </p:spPr>
          </p:pic>
          <p:sp>
            <p:nvSpPr>
              <p:cNvPr id="45" name="任意多边形: 形状 44"/>
              <p:cNvSpPr/>
              <p:nvPr/>
            </p:nvSpPr>
            <p:spPr>
              <a:xfrm rot="3183838">
                <a:off x="1863552" y="-1181094"/>
                <a:ext cx="2439895" cy="8583726"/>
              </a:xfrm>
              <a:custGeom>
                <a:avLst/>
                <a:gdLst>
                  <a:gd name="connsiteX0" fmla="*/ 728588 w 2354019"/>
                  <a:gd name="connsiteY0" fmla="*/ 0 h 8596875"/>
                  <a:gd name="connsiteX1" fmla="*/ 2354019 w 2354019"/>
                  <a:gd name="connsiteY1" fmla="*/ 8542870 h 8596875"/>
                  <a:gd name="connsiteX2" fmla="*/ 2323744 w 2354019"/>
                  <a:gd name="connsiteY2" fmla="*/ 8596875 h 8596875"/>
                  <a:gd name="connsiteX3" fmla="*/ 0 w 2354019"/>
                  <a:gd name="connsiteY3" fmla="*/ 6848763 h 8596875"/>
                  <a:gd name="connsiteX4" fmla="*/ 0 w 2354019"/>
                  <a:gd name="connsiteY4" fmla="*/ 1299685 h 859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4019" h="8596875">
                    <a:moveTo>
                      <a:pt x="728588" y="0"/>
                    </a:moveTo>
                    <a:lnTo>
                      <a:pt x="2354019" y="8542870"/>
                    </a:lnTo>
                    <a:lnTo>
                      <a:pt x="2323744" y="8596875"/>
                    </a:lnTo>
                    <a:lnTo>
                      <a:pt x="0" y="6848763"/>
                    </a:lnTo>
                    <a:lnTo>
                      <a:pt x="0" y="1299685"/>
                    </a:lnTo>
                    <a:close/>
                  </a:path>
                </a:pathLst>
              </a:custGeom>
              <a:solidFill>
                <a:srgbClr val="FFFFFF">
                  <a:alpha val="19000"/>
                </a:srgbClr>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Times New Roman" panose="02020603050405020304" pitchFamily="18" charset="0"/>
                  <a:ea typeface="微软雅黑 Light" panose="020B0502040204020203" charset="-122"/>
                  <a:cs typeface="Times New Roman" panose="02020603050405020304" pitchFamily="18" charset="0"/>
                  <a:sym typeface="+mn-lt"/>
                </a:endParaRPr>
              </a:p>
            </p:txBody>
          </p:sp>
        </p:grpSp>
      </p:grpSp>
      <p:grpSp>
        <p:nvGrpSpPr>
          <p:cNvPr id="49" name="组合 48"/>
          <p:cNvGrpSpPr/>
          <p:nvPr/>
        </p:nvGrpSpPr>
        <p:grpSpPr>
          <a:xfrm>
            <a:off x="1229859" y="2633113"/>
            <a:ext cx="2587299" cy="1381597"/>
            <a:chOff x="1229859" y="2633113"/>
            <a:chExt cx="2587299" cy="1381597"/>
          </a:xfrm>
        </p:grpSpPr>
        <p:sp>
          <p:nvSpPr>
            <p:cNvPr id="51" name="文本框 50"/>
            <p:cNvSpPr txBox="1"/>
            <p:nvPr/>
          </p:nvSpPr>
          <p:spPr>
            <a:xfrm>
              <a:off x="1229859" y="2783749"/>
              <a:ext cx="2587299" cy="1015663"/>
            </a:xfrm>
            <a:prstGeom prst="rect">
              <a:avLst/>
            </a:prstGeom>
            <a:noFill/>
          </p:spPr>
          <p:txBody>
            <a:bodyPr wrap="square" lIns="0"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6000" b="0" i="0" u="none" strike="noStrike" kern="0" cap="none" spc="0" normalizeH="0" baseline="0" noProof="0" dirty="0">
                  <a:ln>
                    <a:noFill/>
                  </a:ln>
                  <a:solidFill>
                    <a:srgbClr val="FFFFFF"/>
                  </a:solidFill>
                  <a:effectLst/>
                  <a:uLnTx/>
                  <a:uFillTx/>
                  <a:latin typeface="Times New Roman" panose="02020603050405020304" pitchFamily="18" charset="0"/>
                  <a:ea typeface="微软雅黑 Light" panose="020B0502040204020203" charset="-122"/>
                  <a:cs typeface="Times New Roman" panose="02020603050405020304" pitchFamily="18" charset="0"/>
                  <a:sym typeface="+mn-lt"/>
                </a:rPr>
                <a:t>Outline</a:t>
              </a:r>
              <a:endParaRPr kumimoji="0" lang="zh-CN" altLang="en-US" sz="6000" b="0" i="0" u="none" strike="noStrike" kern="0" cap="none" spc="0" normalizeH="0" baseline="0" noProof="0" dirty="0">
                <a:ln>
                  <a:noFill/>
                </a:ln>
                <a:solidFill>
                  <a:srgbClr val="FFFFFF"/>
                </a:solidFill>
                <a:effectLst/>
                <a:uLnTx/>
                <a:uFillTx/>
                <a:latin typeface="Times New Roman" panose="02020603050405020304" pitchFamily="18" charset="0"/>
                <a:ea typeface="微软雅黑 Light" panose="020B0502040204020203" charset="-122"/>
                <a:cs typeface="Times New Roman" panose="02020603050405020304" pitchFamily="18" charset="0"/>
                <a:sym typeface="+mn-lt"/>
              </a:endParaRPr>
            </a:p>
          </p:txBody>
        </p:sp>
        <p:cxnSp>
          <p:nvCxnSpPr>
            <p:cNvPr id="52" name="直接连接符 51"/>
            <p:cNvCxnSpPr/>
            <p:nvPr/>
          </p:nvCxnSpPr>
          <p:spPr>
            <a:xfrm>
              <a:off x="1425780" y="2633113"/>
              <a:ext cx="2148840" cy="0"/>
            </a:xfrm>
            <a:prstGeom prst="line">
              <a:avLst/>
            </a:prstGeom>
            <a:noFill/>
            <a:ln w="19050" cap="flat" cmpd="sng" algn="ctr">
              <a:gradFill>
                <a:gsLst>
                  <a:gs pos="0">
                    <a:srgbClr val="FFFFFF">
                      <a:alpha val="23000"/>
                    </a:srgbClr>
                  </a:gs>
                  <a:gs pos="50000">
                    <a:srgbClr val="FFFFFF"/>
                  </a:gs>
                  <a:gs pos="100000">
                    <a:srgbClr val="FFFFFF">
                      <a:alpha val="23000"/>
                    </a:srgbClr>
                  </a:gs>
                </a:gsLst>
                <a:lin ang="0" scaled="0"/>
              </a:gradFill>
              <a:prstDash val="solid"/>
              <a:miter lim="800000"/>
            </a:ln>
            <a:effectLst/>
          </p:spPr>
        </p:cxnSp>
        <p:cxnSp>
          <p:nvCxnSpPr>
            <p:cNvPr id="53" name="直接连接符 52"/>
            <p:cNvCxnSpPr/>
            <p:nvPr/>
          </p:nvCxnSpPr>
          <p:spPr>
            <a:xfrm>
              <a:off x="1425780" y="4014710"/>
              <a:ext cx="2148840" cy="0"/>
            </a:xfrm>
            <a:prstGeom prst="line">
              <a:avLst/>
            </a:prstGeom>
            <a:noFill/>
            <a:ln w="19050" cap="flat" cmpd="sng" algn="ctr">
              <a:gradFill>
                <a:gsLst>
                  <a:gs pos="0">
                    <a:srgbClr val="FFFFFF">
                      <a:alpha val="23000"/>
                    </a:srgbClr>
                  </a:gs>
                  <a:gs pos="50000">
                    <a:srgbClr val="FFFFFF"/>
                  </a:gs>
                  <a:gs pos="100000">
                    <a:srgbClr val="FFFFFF">
                      <a:alpha val="23000"/>
                    </a:srgbClr>
                  </a:gs>
                </a:gsLst>
                <a:lin ang="0" scaled="0"/>
              </a:gradFill>
              <a:prstDash val="solid"/>
              <a:miter lim="800000"/>
            </a:ln>
            <a:effectLst/>
          </p:spPr>
        </p:cxnSp>
      </p:grpSp>
      <p:grpSp>
        <p:nvGrpSpPr>
          <p:cNvPr id="54" name="组合 53"/>
          <p:cNvGrpSpPr/>
          <p:nvPr/>
        </p:nvGrpSpPr>
        <p:grpSpPr>
          <a:xfrm>
            <a:off x="6025111" y="1172083"/>
            <a:ext cx="4556760" cy="4566927"/>
            <a:chOff x="6025111" y="1199105"/>
            <a:chExt cx="4556760" cy="4566927"/>
          </a:xfrm>
        </p:grpSpPr>
        <p:grpSp>
          <p:nvGrpSpPr>
            <p:cNvPr id="55" name="组合 54"/>
            <p:cNvGrpSpPr/>
            <p:nvPr/>
          </p:nvGrpSpPr>
          <p:grpSpPr>
            <a:xfrm>
              <a:off x="6030509" y="1199105"/>
              <a:ext cx="4458675" cy="646331"/>
              <a:chOff x="6030509" y="1199105"/>
              <a:chExt cx="4458675" cy="646331"/>
            </a:xfrm>
          </p:grpSpPr>
          <p:sp>
            <p:nvSpPr>
              <p:cNvPr id="72" name="文本框 71"/>
              <p:cNvSpPr txBox="1"/>
              <p:nvPr/>
            </p:nvSpPr>
            <p:spPr>
              <a:xfrm>
                <a:off x="6030509" y="1199105"/>
                <a:ext cx="1036320" cy="646331"/>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600" b="0" i="0" u="none" strike="noStrike" kern="0" cap="none" spc="0" normalizeH="0" baseline="0" noProof="0" dirty="0">
                    <a:ln>
                      <a:noFill/>
                    </a:ln>
                    <a:solidFill>
                      <a:schemeClr val="accent1">
                        <a:lumMod val="75000"/>
                      </a:schemeClr>
                    </a:solidFill>
                    <a:effectLst/>
                    <a:uLnTx/>
                    <a:uFillTx/>
                    <a:latin typeface="Times New Roman" panose="02020603050405020304" pitchFamily="18" charset="0"/>
                    <a:ea typeface="微软雅黑 Light" panose="020B0502040204020203" charset="-122"/>
                    <a:cs typeface="Times New Roman" panose="02020603050405020304" pitchFamily="18" charset="0"/>
                    <a:sym typeface="+mn-lt"/>
                  </a:rPr>
                  <a:t>01</a:t>
                </a:r>
                <a:endParaRPr kumimoji="0" lang="zh-CN" altLang="en-US" sz="3600" b="0" i="0" u="none" strike="noStrike" kern="0" cap="none" spc="0" normalizeH="0" baseline="0" noProof="0" dirty="0">
                  <a:ln>
                    <a:noFill/>
                  </a:ln>
                  <a:solidFill>
                    <a:schemeClr val="accent1">
                      <a:lumMod val="75000"/>
                    </a:schemeClr>
                  </a:solidFill>
                  <a:effectLst/>
                  <a:uLnTx/>
                  <a:uFillTx/>
                  <a:latin typeface="Times New Roman" panose="02020603050405020304" pitchFamily="18" charset="0"/>
                  <a:ea typeface="微软雅黑 Light" panose="020B0502040204020203" charset="-122"/>
                  <a:cs typeface="Times New Roman" panose="02020603050405020304" pitchFamily="18" charset="0"/>
                  <a:sym typeface="+mn-lt"/>
                </a:endParaRPr>
              </a:p>
            </p:txBody>
          </p:sp>
          <p:sp>
            <p:nvSpPr>
              <p:cNvPr id="73" name="文本框 72"/>
              <p:cNvSpPr txBox="1"/>
              <p:nvPr/>
            </p:nvSpPr>
            <p:spPr>
              <a:xfrm>
                <a:off x="6968744" y="1290926"/>
                <a:ext cx="3520440" cy="52322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800" b="1" i="0" u="none" strike="noStrike" kern="0" cap="none" spc="0" normalizeH="0" baseline="0" noProof="0" dirty="0">
                    <a:ln>
                      <a:noFill/>
                    </a:ln>
                    <a:effectLst/>
                    <a:uLnTx/>
                    <a:uFillTx/>
                    <a:latin typeface="Times New Roman" panose="02020603050405020304" pitchFamily="18" charset="0"/>
                    <a:ea typeface="微软雅黑 Light" panose="020B0502040204020203" charset="-122"/>
                    <a:cs typeface="Times New Roman" panose="02020603050405020304" pitchFamily="18" charset="0"/>
                    <a:sym typeface="+mn-lt"/>
                  </a:rPr>
                  <a:t>Introduction</a:t>
                </a:r>
                <a:endParaRPr kumimoji="0" lang="zh-CN" altLang="en-US" sz="2800" b="1" i="0" u="none" strike="noStrike" kern="0" cap="none" spc="0" normalizeH="0" baseline="0" noProof="0" dirty="0">
                  <a:ln>
                    <a:noFill/>
                  </a:ln>
                  <a:effectLst/>
                  <a:uLnTx/>
                  <a:uFillTx/>
                  <a:latin typeface="Times New Roman" panose="02020603050405020304" pitchFamily="18" charset="0"/>
                  <a:ea typeface="微软雅黑 Light" panose="020B0502040204020203" charset="-122"/>
                  <a:cs typeface="Times New Roman" panose="02020603050405020304" pitchFamily="18" charset="0"/>
                  <a:sym typeface="+mn-lt"/>
                </a:endParaRPr>
              </a:p>
            </p:txBody>
          </p:sp>
        </p:grpSp>
        <p:grpSp>
          <p:nvGrpSpPr>
            <p:cNvPr id="56" name="组合 55"/>
            <p:cNvGrpSpPr/>
            <p:nvPr/>
          </p:nvGrpSpPr>
          <p:grpSpPr>
            <a:xfrm>
              <a:off x="6025111" y="2451488"/>
              <a:ext cx="4556760" cy="986973"/>
              <a:chOff x="6025111" y="1445348"/>
              <a:chExt cx="4556760" cy="986973"/>
            </a:xfrm>
          </p:grpSpPr>
          <p:sp>
            <p:nvSpPr>
              <p:cNvPr id="69" name="文本框 68"/>
              <p:cNvSpPr txBox="1"/>
              <p:nvPr/>
            </p:nvSpPr>
            <p:spPr>
              <a:xfrm>
                <a:off x="6025111" y="1445348"/>
                <a:ext cx="1036320" cy="646331"/>
              </a:xfrm>
              <a:prstGeom prst="rect">
                <a:avLst/>
              </a:prstGeom>
              <a:noFill/>
            </p:spPr>
            <p:txBody>
              <a:bodyPr wrap="square" rtlCol="0">
                <a:spAutoFit/>
              </a:bodyPr>
              <a:lstStyle/>
              <a:p>
                <a:pPr algn="ctr"/>
                <a:r>
                  <a:rPr lang="en-US" altLang="zh-CN" sz="3600" kern="0" dirty="0">
                    <a:solidFill>
                      <a:schemeClr val="accent1">
                        <a:lumMod val="75000"/>
                      </a:schemeClr>
                    </a:solidFill>
                    <a:latin typeface="Times New Roman" panose="02020603050405020304" pitchFamily="18" charset="0"/>
                    <a:ea typeface="微软雅黑 Light" panose="020B0502040204020203" charset="-122"/>
                    <a:cs typeface="Times New Roman" panose="02020603050405020304" pitchFamily="18" charset="0"/>
                    <a:sym typeface="+mn-lt"/>
                  </a:rPr>
                  <a:t>02</a:t>
                </a:r>
                <a:endParaRPr lang="zh-CN" altLang="en-US" sz="3600" kern="0" dirty="0">
                  <a:solidFill>
                    <a:schemeClr val="accent1">
                      <a:lumMod val="75000"/>
                    </a:schemeClr>
                  </a:solidFill>
                  <a:latin typeface="Times New Roman" panose="02020603050405020304" pitchFamily="18" charset="0"/>
                  <a:ea typeface="微软雅黑 Light" panose="020B0502040204020203" charset="-122"/>
                  <a:cs typeface="Times New Roman" panose="02020603050405020304" pitchFamily="18" charset="0"/>
                  <a:sym typeface="+mn-lt"/>
                </a:endParaRPr>
              </a:p>
            </p:txBody>
          </p:sp>
          <p:sp>
            <p:nvSpPr>
              <p:cNvPr id="70" name="文本框 69"/>
              <p:cNvSpPr txBox="1"/>
              <p:nvPr/>
            </p:nvSpPr>
            <p:spPr>
              <a:xfrm>
                <a:off x="7061431" y="1478214"/>
                <a:ext cx="3520440" cy="954107"/>
              </a:xfrm>
              <a:prstGeom prst="rect">
                <a:avLst/>
              </a:prstGeom>
              <a:noFill/>
            </p:spPr>
            <p:txBody>
              <a:bodyPr wrap="square" rtlCol="0">
                <a:spAutoFit/>
              </a:bodyPr>
              <a:lstStyle/>
              <a:p>
                <a:pPr lvl="0">
                  <a:defRPr/>
                </a:pPr>
                <a:r>
                  <a:rPr lang="en-US" altLang="zh-CN" sz="2800" b="1" kern="0" dirty="0">
                    <a:latin typeface="Times New Roman" panose="02020603050405020304" pitchFamily="18" charset="0"/>
                    <a:ea typeface="微软雅黑 Light" panose="020B0502040204020203" charset="-122"/>
                    <a:cs typeface="Times New Roman" panose="02020603050405020304" pitchFamily="18" charset="0"/>
                    <a:sym typeface="+mn-lt"/>
                  </a:rPr>
                  <a:t>The regularity of the infection</a:t>
                </a:r>
                <a:endParaRPr lang="zh-CN" altLang="en-US" sz="2800" b="1" i="1" kern="0" dirty="0">
                  <a:latin typeface="Times New Roman" panose="02020603050405020304" pitchFamily="18" charset="0"/>
                  <a:ea typeface="微软雅黑 Light" panose="020B0502040204020203" charset="-122"/>
                  <a:cs typeface="Times New Roman" panose="02020603050405020304" pitchFamily="18" charset="0"/>
                  <a:sym typeface="+mn-lt"/>
                </a:endParaRPr>
              </a:p>
            </p:txBody>
          </p:sp>
        </p:grpSp>
        <p:sp>
          <p:nvSpPr>
            <p:cNvPr id="66" name="文本框 65"/>
            <p:cNvSpPr txBox="1"/>
            <p:nvPr/>
          </p:nvSpPr>
          <p:spPr>
            <a:xfrm>
              <a:off x="6025111" y="3718566"/>
              <a:ext cx="1036320" cy="646331"/>
            </a:xfrm>
            <a:prstGeom prst="rect">
              <a:avLst/>
            </a:prstGeom>
            <a:noFill/>
          </p:spPr>
          <p:txBody>
            <a:bodyPr wrap="square" rtlCol="0">
              <a:spAutoFit/>
            </a:bodyPr>
            <a:lstStyle/>
            <a:p>
              <a:pPr marR="0" lvl="0" indent="0" algn="ctr" fontAlgn="auto">
                <a:lnSpc>
                  <a:spcPct val="100000"/>
                </a:lnSpc>
                <a:spcBef>
                  <a:spcPts val="0"/>
                </a:spcBef>
                <a:spcAft>
                  <a:spcPts val="0"/>
                </a:spcAft>
                <a:buClrTx/>
                <a:buSzTx/>
                <a:buFontTx/>
                <a:buNone/>
                <a:defRPr/>
              </a:pPr>
              <a:r>
                <a:rPr lang="en-US" altLang="zh-CN" sz="3600" kern="0" dirty="0">
                  <a:solidFill>
                    <a:schemeClr val="accent1">
                      <a:lumMod val="75000"/>
                    </a:schemeClr>
                  </a:solidFill>
                  <a:latin typeface="Times New Roman" panose="02020603050405020304" pitchFamily="18" charset="0"/>
                  <a:ea typeface="微软雅黑 Light" panose="020B0502040204020203" charset="-122"/>
                  <a:cs typeface="Times New Roman" panose="02020603050405020304" pitchFamily="18" charset="0"/>
                  <a:sym typeface="+mn-lt"/>
                </a:rPr>
                <a:t>03</a:t>
              </a:r>
              <a:endParaRPr lang="zh-CN" altLang="en-US" sz="3600" kern="0" dirty="0">
                <a:solidFill>
                  <a:schemeClr val="accent1">
                    <a:lumMod val="75000"/>
                  </a:schemeClr>
                </a:solidFill>
                <a:latin typeface="Times New Roman" panose="02020603050405020304" pitchFamily="18" charset="0"/>
                <a:ea typeface="微软雅黑 Light" panose="020B0502040204020203" charset="-122"/>
                <a:cs typeface="Times New Roman" panose="02020603050405020304" pitchFamily="18" charset="0"/>
                <a:sym typeface="+mn-lt"/>
              </a:endParaRPr>
            </a:p>
          </p:txBody>
        </p:sp>
        <p:grpSp>
          <p:nvGrpSpPr>
            <p:cNvPr id="59" name="组合 58"/>
            <p:cNvGrpSpPr/>
            <p:nvPr/>
          </p:nvGrpSpPr>
          <p:grpSpPr>
            <a:xfrm>
              <a:off x="6025111" y="5119701"/>
              <a:ext cx="4556760" cy="646331"/>
              <a:chOff x="6025111" y="1095141"/>
              <a:chExt cx="4556760" cy="646331"/>
            </a:xfrm>
          </p:grpSpPr>
          <p:sp>
            <p:nvSpPr>
              <p:cNvPr id="60" name="文本框 59"/>
              <p:cNvSpPr txBox="1"/>
              <p:nvPr/>
            </p:nvSpPr>
            <p:spPr>
              <a:xfrm>
                <a:off x="6025111" y="1095141"/>
                <a:ext cx="1036320" cy="646331"/>
              </a:xfrm>
              <a:prstGeom prst="rect">
                <a:avLst/>
              </a:prstGeom>
              <a:noFill/>
            </p:spPr>
            <p:txBody>
              <a:bodyPr wrap="square" rtlCol="0">
                <a:spAutoFit/>
              </a:bodyPr>
              <a:lstStyle/>
              <a:p>
                <a:pPr marR="0" lvl="0" indent="0" algn="ctr" fontAlgn="auto">
                  <a:lnSpc>
                    <a:spcPct val="100000"/>
                  </a:lnSpc>
                  <a:spcBef>
                    <a:spcPts val="0"/>
                  </a:spcBef>
                  <a:spcAft>
                    <a:spcPts val="0"/>
                  </a:spcAft>
                  <a:buClrTx/>
                  <a:buSzTx/>
                  <a:buFontTx/>
                  <a:buNone/>
                  <a:defRPr/>
                </a:pPr>
                <a:r>
                  <a:rPr lang="en-US" altLang="zh-CN" sz="3600" kern="0" dirty="0">
                    <a:solidFill>
                      <a:schemeClr val="accent1">
                        <a:lumMod val="75000"/>
                      </a:schemeClr>
                    </a:solidFill>
                    <a:latin typeface="Times New Roman" panose="02020603050405020304" pitchFamily="18" charset="0"/>
                    <a:ea typeface="微软雅黑 Light" panose="020B0502040204020203" charset="-122"/>
                    <a:cs typeface="Times New Roman" panose="02020603050405020304" pitchFamily="18" charset="0"/>
                    <a:sym typeface="+mn-lt"/>
                  </a:rPr>
                  <a:t>04</a:t>
                </a:r>
                <a:endParaRPr lang="zh-CN" altLang="en-US" sz="3600" kern="0" dirty="0">
                  <a:solidFill>
                    <a:schemeClr val="accent1">
                      <a:lumMod val="75000"/>
                    </a:schemeClr>
                  </a:solidFill>
                  <a:latin typeface="Times New Roman" panose="02020603050405020304" pitchFamily="18" charset="0"/>
                  <a:ea typeface="微软雅黑 Light" panose="020B0502040204020203" charset="-122"/>
                  <a:cs typeface="Times New Roman" panose="02020603050405020304" pitchFamily="18" charset="0"/>
                  <a:sym typeface="+mn-lt"/>
                </a:endParaRPr>
              </a:p>
            </p:txBody>
          </p:sp>
          <p:sp>
            <p:nvSpPr>
              <p:cNvPr id="61" name="文本框 60"/>
              <p:cNvSpPr txBox="1"/>
              <p:nvPr/>
            </p:nvSpPr>
            <p:spPr>
              <a:xfrm>
                <a:off x="7061431" y="1184700"/>
                <a:ext cx="3520440" cy="523220"/>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defRPr/>
                </a:pPr>
                <a:r>
                  <a:rPr lang="en-US" altLang="zh-CN" sz="2800" b="1" kern="0" dirty="0">
                    <a:latin typeface="Times New Roman" panose="02020603050405020304" pitchFamily="18" charset="0"/>
                    <a:ea typeface="微软雅黑 Light" panose="020B0502040204020203" charset="-122"/>
                    <a:cs typeface="Times New Roman" panose="02020603050405020304" pitchFamily="18" charset="0"/>
                    <a:sym typeface="+mn-lt"/>
                  </a:rPr>
                  <a:t>Conclusion</a:t>
                </a:r>
                <a:endParaRPr lang="zh-CN" altLang="en-US" sz="2800" b="1" kern="0" dirty="0">
                  <a:latin typeface="Times New Roman" panose="02020603050405020304" pitchFamily="18" charset="0"/>
                  <a:ea typeface="微软雅黑 Light" panose="020B0502040204020203" charset="-122"/>
                  <a:cs typeface="Times New Roman" panose="02020603050405020304" pitchFamily="18" charset="0"/>
                  <a:sym typeface="+mn-lt"/>
                </a:endParaRPr>
              </a:p>
            </p:txBody>
          </p:sp>
        </p:grpSp>
      </p:grpSp>
      <p:pic>
        <p:nvPicPr>
          <p:cNvPr id="75" name="图片占位符 4"/>
          <p:cNvPicPr>
            <a:picLocks noChangeAspect="1"/>
          </p:cNvPicPr>
          <p:nvPr/>
        </p:nvPicPr>
        <p:blipFill rotWithShape="1">
          <a:blip r:embed="rId2">
            <a:alphaModFix amt="19000"/>
            <a:biLevel thresh="25000"/>
            <a:extLst>
              <a:ext uri="{28A0092B-C50C-407E-A947-70E740481C1C}">
                <a14:useLocalDpi xmlns:a14="http://schemas.microsoft.com/office/drawing/2010/main" val="0"/>
              </a:ext>
            </a:extLst>
          </a:blip>
          <a:srcRect l="21882" t="17372" r="32727" b="62112"/>
          <a:stretch>
            <a:fillRect/>
          </a:stretch>
        </p:blipFill>
        <p:spPr>
          <a:xfrm rot="278692" flipV="1">
            <a:off x="446025" y="740205"/>
            <a:ext cx="2328209" cy="1486200"/>
          </a:xfrm>
          <a:prstGeom prst="rect">
            <a:avLst/>
          </a:prstGeom>
        </p:spPr>
      </p:pic>
      <p:sp>
        <p:nvSpPr>
          <p:cNvPr id="48" name="文本框 47"/>
          <p:cNvSpPr txBox="1"/>
          <p:nvPr/>
        </p:nvSpPr>
        <p:spPr>
          <a:xfrm>
            <a:off x="7061431" y="3753099"/>
            <a:ext cx="3520440" cy="954107"/>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defRPr/>
            </a:pPr>
            <a:r>
              <a:rPr lang="en-US" altLang="zh-CN" sz="2800" b="1" kern="0" dirty="0">
                <a:latin typeface="Times New Roman" panose="02020603050405020304" pitchFamily="18" charset="0"/>
                <a:ea typeface="微软雅黑 Light" panose="020B0502040204020203" charset="-122"/>
                <a:cs typeface="Times New Roman" panose="02020603050405020304" pitchFamily="18" charset="0"/>
                <a:sym typeface="+mn-lt"/>
              </a:rPr>
              <a:t>Precautionary measures</a:t>
            </a:r>
            <a:endParaRPr lang="zh-CN" altLang="en-US" sz="2800" b="1" kern="0" dirty="0">
              <a:latin typeface="Times New Roman" panose="02020603050405020304" pitchFamily="18" charset="0"/>
              <a:ea typeface="微软雅黑 Light" panose="020B0502040204020203" charset="-122"/>
              <a:cs typeface="Times New Roman" panose="02020603050405020304" pitchFamily="18" charset="0"/>
              <a:sym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 3"/>
          <p:cNvSpPr txBox="1"/>
          <p:nvPr/>
        </p:nvSpPr>
        <p:spPr>
          <a:xfrm>
            <a:off x="786533" y="464966"/>
            <a:ext cx="7315200" cy="3418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en-US" altLang="zh-CN" sz="2600" b="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mj-cs"/>
              </a:rPr>
              <a:t>Thesis statement</a:t>
            </a:r>
            <a:endParaRPr kumimoji="0" lang="zh-CN" altLang="en-US" sz="2600" b="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mj-cs"/>
            </a:endParaRPr>
          </a:p>
        </p:txBody>
      </p:sp>
      <p:sp>
        <p:nvSpPr>
          <p:cNvPr id="50" name="矩形 49"/>
          <p:cNvSpPr/>
          <p:nvPr/>
        </p:nvSpPr>
        <p:spPr>
          <a:xfrm>
            <a:off x="234175" y="405328"/>
            <a:ext cx="240124" cy="475665"/>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sp>
        <p:nvSpPr>
          <p:cNvPr id="51" name="矩形 50"/>
          <p:cNvSpPr/>
          <p:nvPr/>
        </p:nvSpPr>
        <p:spPr>
          <a:xfrm>
            <a:off x="496601" y="405329"/>
            <a:ext cx="105564" cy="47566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cxnSp>
        <p:nvCxnSpPr>
          <p:cNvPr id="53" name="直接连接符 52"/>
          <p:cNvCxnSpPr/>
          <p:nvPr/>
        </p:nvCxnSpPr>
        <p:spPr>
          <a:xfrm>
            <a:off x="680969" y="881017"/>
            <a:ext cx="1113932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6386945"/>
            <a:ext cx="12192000" cy="471055"/>
          </a:xfrm>
          <a:prstGeom prst="rect">
            <a:avLst/>
          </a:prstGeom>
          <a:gradFill>
            <a:gsLst>
              <a:gs pos="18000">
                <a:srgbClr val="4974A6"/>
              </a:gs>
              <a:gs pos="0">
                <a:srgbClr val="BACBDE"/>
              </a:gs>
              <a:gs pos="66000">
                <a:srgbClr val="17509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sp>
        <p:nvSpPr>
          <p:cNvPr id="15" name="文本框 14"/>
          <p:cNvSpPr txBox="1"/>
          <p:nvPr/>
        </p:nvSpPr>
        <p:spPr>
          <a:xfrm>
            <a:off x="601980" y="2046605"/>
            <a:ext cx="10991850" cy="3538220"/>
          </a:xfrm>
          <a:prstGeom prst="rect">
            <a:avLst/>
          </a:prstGeom>
          <a:noFill/>
        </p:spPr>
        <p:txBody>
          <a:bodyPr wrap="square" lIns="0" rtlCol="0">
            <a:spAutoFit/>
          </a:bodyPr>
          <a:lstStyle/>
          <a:p>
            <a:pPr algn="l">
              <a:spcAft>
                <a:spcPts val="600"/>
              </a:spcAft>
            </a:pPr>
            <a:r>
              <a:rPr lang="en-US" altLang="zh-CN" sz="3200" dirty="0">
                <a:solidFill>
                  <a:srgbClr val="000000"/>
                </a:solidFill>
                <a:latin typeface="Times New Roman" panose="02020603050405020304" pitchFamily="18" charset="0"/>
                <a:ea typeface="微软雅黑 Light" panose="020B0502040204020203" charset="-122"/>
                <a:cs typeface="+mn-ea"/>
                <a:sym typeface="+mn-lt"/>
              </a:rPr>
              <a:t>Although the daily increasing cases reported by the UK government are always </a:t>
            </a:r>
            <a:r>
              <a:rPr lang="en-US" altLang="zh-CN" sz="3200" b="1" dirty="0">
                <a:solidFill>
                  <a:srgbClr val="175091"/>
                </a:solidFill>
                <a:latin typeface="Times New Roman" panose="02020603050405020304" pitchFamily="18" charset="0"/>
                <a:ea typeface="微软雅黑 Light" panose="020B0502040204020203" charset="-122"/>
                <a:cs typeface="+mn-ea"/>
                <a:sym typeface="+mn-lt"/>
              </a:rPr>
              <a:t>underestimated </a:t>
            </a:r>
            <a:r>
              <a:rPr lang="en-US" altLang="zh-CN" sz="3200" dirty="0">
                <a:solidFill>
                  <a:srgbClr val="000000"/>
                </a:solidFill>
                <a:latin typeface="Times New Roman" panose="02020603050405020304" pitchFamily="18" charset="0"/>
                <a:ea typeface="微软雅黑 Light" panose="020B0502040204020203" charset="-122"/>
                <a:cs typeface="+mn-ea"/>
                <a:sym typeface="+mn-lt"/>
              </a:rPr>
              <a:t>due to the limitation of test ability and some testing policies, the</a:t>
            </a:r>
            <a:r>
              <a:rPr lang="en-US" altLang="zh-CN" sz="3200" b="1" dirty="0">
                <a:solidFill>
                  <a:srgbClr val="000000"/>
                </a:solidFill>
                <a:latin typeface="Times New Roman" panose="02020603050405020304" pitchFamily="18" charset="0"/>
                <a:ea typeface="微软雅黑 Light" panose="020B0502040204020203" charset="-122"/>
                <a:cs typeface="+mn-ea"/>
                <a:sym typeface="+mn-lt"/>
              </a:rPr>
              <a:t> </a:t>
            </a:r>
            <a:r>
              <a:rPr lang="en-US" altLang="zh-CN" sz="3200" b="1" dirty="0">
                <a:solidFill>
                  <a:srgbClr val="175091"/>
                </a:solidFill>
                <a:latin typeface="Times New Roman" panose="02020603050405020304" pitchFamily="18" charset="0"/>
                <a:ea typeface="微软雅黑 Light" panose="020B0502040204020203" charset="-122"/>
                <a:cs typeface="+mn-ea"/>
                <a:sym typeface="+mn-lt"/>
              </a:rPr>
              <a:t>effectiveness of testing is constantly improving</a:t>
            </a:r>
            <a:r>
              <a:rPr lang="en-US" altLang="zh-CN" sz="3200" dirty="0">
                <a:solidFill>
                  <a:srgbClr val="000000"/>
                </a:solidFill>
                <a:latin typeface="Times New Roman" panose="02020603050405020304" pitchFamily="18" charset="0"/>
                <a:ea typeface="微软雅黑 Light" panose="020B0502040204020203" charset="-122"/>
                <a:cs typeface="+mn-ea"/>
                <a:sym typeface="+mn-lt"/>
              </a:rPr>
              <a:t> with some ups and downs</a:t>
            </a:r>
            <a:r>
              <a:rPr lang="en-US" altLang="zh-CN" sz="3200" b="1" dirty="0">
                <a:solidFill>
                  <a:srgbClr val="000000"/>
                </a:solidFill>
                <a:latin typeface="Times New Roman" panose="02020603050405020304" pitchFamily="18" charset="0"/>
                <a:ea typeface="微软雅黑 Light" panose="020B0502040204020203" charset="-122"/>
                <a:cs typeface="+mn-ea"/>
                <a:sym typeface="+mn-lt"/>
              </a:rPr>
              <a:t> </a:t>
            </a:r>
            <a:r>
              <a:rPr lang="en-US" altLang="zh-CN" sz="3200" dirty="0">
                <a:solidFill>
                  <a:srgbClr val="000000"/>
                </a:solidFill>
                <a:latin typeface="Times New Roman" panose="02020603050405020304" pitchFamily="18" charset="0"/>
                <a:ea typeface="微软雅黑 Light" panose="020B0502040204020203" charset="-122"/>
                <a:cs typeface="+mn-ea"/>
                <a:sym typeface="+mn-lt"/>
              </a:rPr>
              <a:t>and reached 23.77% with 95% Confident Interval of (8.81%, 66.64%) before the 1st October 2020, when is the last of the study span of this thesis.</a:t>
            </a:r>
            <a:endParaRPr lang="en-US" altLang="zh-CN" sz="3200" dirty="0">
              <a:solidFill>
                <a:srgbClr val="000000"/>
              </a:solidFill>
              <a:latin typeface="Times New Roman" panose="02020603050405020304" pitchFamily="18" charset="0"/>
              <a:ea typeface="微软雅黑 Light" panose="020B0502040204020203" charset="-122"/>
              <a:cs typeface="+mn-ea"/>
              <a:sym typeface="+mn-lt"/>
            </a:endParaRPr>
          </a:p>
        </p:txBody>
      </p:sp>
      <p:pic>
        <p:nvPicPr>
          <p:cNvPr id="23" name="图片 22"/>
          <p:cNvPicPr>
            <a:picLocks noChangeAspect="1"/>
          </p:cNvPicPr>
          <p:nvPr/>
        </p:nvPicPr>
        <p:blipFill rotWithShape="1">
          <a:blip r:embed="rId1" cstate="hqprint">
            <a:extLst>
              <a:ext uri="{28A0092B-C50C-407E-A947-70E740481C1C}">
                <a14:useLocalDpi xmlns:a14="http://schemas.microsoft.com/office/drawing/2010/main" val="0"/>
              </a:ext>
            </a:extLst>
          </a:blip>
          <a:srcRect l="-1" r="1493"/>
          <a:stretch>
            <a:fillRect/>
          </a:stretch>
        </p:blipFill>
        <p:spPr>
          <a:xfrm>
            <a:off x="10515599" y="6390396"/>
            <a:ext cx="1676401" cy="46760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See the source imag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7938" y="0"/>
            <a:ext cx="12191999" cy="6858000"/>
          </a:xfrm>
          <a:prstGeom prst="rect">
            <a:avLst/>
          </a:prstGeom>
          <a:gradFill flip="none" rotWithShape="1">
            <a:gsLst>
              <a:gs pos="70000">
                <a:srgbClr val="003F88">
                  <a:alpha val="20000"/>
                </a:srgbClr>
              </a:gs>
              <a:gs pos="14000">
                <a:srgbClr val="003F88"/>
              </a:gs>
              <a:gs pos="100000">
                <a:schemeClr val="accent5">
                  <a:lumMod val="60000"/>
                  <a:lumOff val="40000"/>
                  <a:alpha val="2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anchor="ctr"/>
          <a:lstStyle/>
          <a:p>
            <a:pPr algn="ctr">
              <a:defRPr/>
            </a:pPr>
            <a:endParaRPr lang="zh-CN" altLang="en-US" dirty="0"/>
          </a:p>
        </p:txBody>
      </p:sp>
      <p:cxnSp>
        <p:nvCxnSpPr>
          <p:cNvPr id="13" name="直接连接符 12"/>
          <p:cNvCxnSpPr/>
          <p:nvPr/>
        </p:nvCxnSpPr>
        <p:spPr>
          <a:xfrm>
            <a:off x="2176595" y="2512016"/>
            <a:ext cx="7838809" cy="0"/>
          </a:xfrm>
          <a:prstGeom prst="line">
            <a:avLst/>
          </a:prstGeom>
          <a:ln>
            <a:solidFill>
              <a:schemeClr val="bg1"/>
            </a:solidFill>
          </a:ln>
        </p:spPr>
        <p:style>
          <a:lnRef idx="3">
            <a:schemeClr val="accent4"/>
          </a:lnRef>
          <a:fillRef idx="0">
            <a:schemeClr val="accent4"/>
          </a:fillRef>
          <a:effectRef idx="2">
            <a:schemeClr val="accent4"/>
          </a:effectRef>
          <a:fontRef idx="minor">
            <a:schemeClr val="tx1"/>
          </a:fontRef>
        </p:style>
      </p:cxnSp>
      <p:sp>
        <p:nvSpPr>
          <p:cNvPr id="14" name="标题 1"/>
          <p:cNvSpPr txBox="1"/>
          <p:nvPr/>
        </p:nvSpPr>
        <p:spPr>
          <a:xfrm>
            <a:off x="1091365" y="1769609"/>
            <a:ext cx="10025144" cy="1325563"/>
          </a:xfrm>
          <a:prstGeom prst="rect">
            <a:avLst/>
          </a:prstGeom>
        </p:spPr>
        <p:txBody>
          <a:bodyPr/>
          <a:lstStyle>
            <a:lvl1pPr algn="l" defTabSz="914400" rtl="0" eaLnBrk="1" latinLnBrk="0" hangingPunct="1">
              <a:lnSpc>
                <a:spcPct val="90000"/>
              </a:lnSpc>
              <a:spcBef>
                <a:spcPct val="0"/>
              </a:spcBef>
              <a:buNone/>
              <a:defRPr lang="zh-CN" altLang="zh-CN" sz="4400" b="1" u="none" kern="1200" smtClean="0">
                <a:solidFill>
                  <a:schemeClr val="bg1"/>
                </a:solidFill>
                <a:effectLst/>
                <a:latin typeface="思源宋体 CN Heavy" panose="02020900000000000000" pitchFamily="18" charset="-122"/>
                <a:ea typeface="思源宋体 CN Heavy" panose="02020900000000000000" pitchFamily="18" charset="-122"/>
                <a:cs typeface="+mj-cs"/>
              </a:defRPr>
            </a:lvl1pPr>
          </a:lstStyle>
          <a:p>
            <a:pPr algn="ctr"/>
            <a:r>
              <a:rPr lang="en-US" altLang="zh-CN" dirty="0">
                <a:latin typeface="Segoe UI" panose="020B0502040204020203" pitchFamily="34" charset="0"/>
                <a:ea typeface="微软雅黑" panose="020B0503020204020204" pitchFamily="34" charset="-122"/>
                <a:cs typeface="Segoe UI" panose="020B0502040204020203" pitchFamily="34" charset="0"/>
                <a:sym typeface="+mn-lt"/>
              </a:rPr>
              <a:t>Introduction</a:t>
            </a:r>
            <a:endParaRPr lang="zh-CN" altLang="en-US" dirty="0">
              <a:latin typeface="Segoe UI" panose="020B0502040204020203" pitchFamily="34" charset="0"/>
              <a:ea typeface="微软雅黑" panose="020B0503020204020204" pitchFamily="34" charset="-122"/>
              <a:cs typeface="Segoe UI" panose="020B0502040204020203" pitchFamily="34" charset="0"/>
              <a:sym typeface="+mn-lt"/>
            </a:endParaRPr>
          </a:p>
        </p:txBody>
      </p:sp>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l="-1" r="1493"/>
          <a:stretch>
            <a:fillRect/>
          </a:stretch>
        </p:blipFill>
        <p:spPr>
          <a:xfrm>
            <a:off x="9806328" y="6190345"/>
            <a:ext cx="2393609" cy="66765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 3"/>
          <p:cNvSpPr txBox="1"/>
          <p:nvPr/>
        </p:nvSpPr>
        <p:spPr>
          <a:xfrm>
            <a:off x="786533" y="464966"/>
            <a:ext cx="7315200" cy="3418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Basic Reproduction Number (R</a:t>
            </a:r>
            <a:r>
              <a:rPr kumimoji="0" lang="en-US" altLang="zh-CN" sz="2600" b="1" i="1" u="none" strike="noStrike" kern="1200" cap="none" spc="0" normalizeH="0" baseline="-25000"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t </a:t>
            </a:r>
            <a:r>
              <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a:t>
            </a:r>
            <a:endPar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0" name="矩形 49"/>
          <p:cNvSpPr/>
          <p:nvPr/>
        </p:nvSpPr>
        <p:spPr>
          <a:xfrm>
            <a:off x="234175" y="405328"/>
            <a:ext cx="240124" cy="475665"/>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1" name="矩形 50"/>
          <p:cNvSpPr/>
          <p:nvPr/>
        </p:nvSpPr>
        <p:spPr>
          <a:xfrm>
            <a:off x="496601" y="405329"/>
            <a:ext cx="105564" cy="47566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53" name="直接连接符 52"/>
          <p:cNvCxnSpPr/>
          <p:nvPr/>
        </p:nvCxnSpPr>
        <p:spPr>
          <a:xfrm>
            <a:off x="680969" y="881017"/>
            <a:ext cx="1113932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6386945"/>
            <a:ext cx="12192000" cy="471055"/>
          </a:xfrm>
          <a:prstGeom prst="rect">
            <a:avLst/>
          </a:prstGeom>
          <a:gradFill>
            <a:gsLst>
              <a:gs pos="18000">
                <a:srgbClr val="4974A6"/>
              </a:gs>
              <a:gs pos="0">
                <a:srgbClr val="BACBDE"/>
              </a:gs>
              <a:gs pos="66000">
                <a:srgbClr val="17509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pic>
        <p:nvPicPr>
          <p:cNvPr id="23" name="图片 22"/>
          <p:cNvPicPr>
            <a:picLocks noChangeAspect="1"/>
          </p:cNvPicPr>
          <p:nvPr/>
        </p:nvPicPr>
        <p:blipFill rotWithShape="1">
          <a:blip r:embed="rId1" cstate="hqprint">
            <a:extLst>
              <a:ext uri="{28A0092B-C50C-407E-A947-70E740481C1C}">
                <a14:useLocalDpi xmlns:a14="http://schemas.microsoft.com/office/drawing/2010/main" val="0"/>
              </a:ext>
            </a:extLst>
          </a:blip>
          <a:srcRect l="-1" r="1493"/>
          <a:stretch>
            <a:fillRect/>
          </a:stretch>
        </p:blipFill>
        <p:spPr>
          <a:xfrm>
            <a:off x="10515599" y="6390396"/>
            <a:ext cx="1676401" cy="467603"/>
          </a:xfrm>
          <a:prstGeom prst="rect">
            <a:avLst/>
          </a:prstGeom>
        </p:spPr>
      </p:pic>
      <p:sp>
        <p:nvSpPr>
          <p:cNvPr id="15" name="文本框 14"/>
          <p:cNvSpPr txBox="1"/>
          <p:nvPr/>
        </p:nvSpPr>
        <p:spPr>
          <a:xfrm>
            <a:off x="8014335" y="954405"/>
            <a:ext cx="3806190" cy="5061585"/>
          </a:xfrm>
          <a:prstGeom prst="rect">
            <a:avLst/>
          </a:prstGeom>
          <a:noFill/>
        </p:spPr>
        <p:txBody>
          <a:bodyPr wrap="square" lIns="0" rtlCol="0">
            <a:spAutoFit/>
          </a:bodyPr>
          <a:p>
            <a:pPr>
              <a:spcAft>
                <a:spcPts val="600"/>
              </a:spcAft>
            </a:pPr>
            <a:r>
              <a:rPr lang="en-US" altLang="zh-CN" sz="2800">
                <a:latin typeface="Times New Roman" panose="02020603050405020304" pitchFamily="18" charset="0"/>
                <a:ea typeface="微软雅黑 Light" panose="020B0502040204020203" charset="-122"/>
                <a:cs typeface="+mn-ea"/>
                <a:sym typeface="+mn-lt"/>
              </a:rPr>
              <a:t>R</a:t>
            </a:r>
            <a:r>
              <a:rPr lang="en-US" altLang="zh-CN" sz="2800" baseline="-25000">
                <a:latin typeface="Times New Roman" panose="02020603050405020304" pitchFamily="18" charset="0"/>
                <a:ea typeface="微软雅黑 Light" panose="020B0502040204020203" charset="-122"/>
                <a:cs typeface="+mn-ea"/>
                <a:sym typeface="+mn-lt"/>
              </a:rPr>
              <a:t>t</a:t>
            </a:r>
            <a:r>
              <a:rPr lang="en-US" altLang="zh-CN" sz="2800">
                <a:latin typeface="Times New Roman" panose="02020603050405020304" pitchFamily="18" charset="0"/>
                <a:ea typeface="微软雅黑 Light" panose="020B0502040204020203" charset="-122"/>
                <a:cs typeface="+mn-ea"/>
                <a:sym typeface="+mn-lt"/>
              </a:rPr>
              <a:t>  represents </a:t>
            </a:r>
            <a:r>
              <a:rPr lang="en-US" altLang="zh-CN" sz="2800" b="1">
                <a:solidFill>
                  <a:srgbClr val="175091"/>
                </a:solidFill>
                <a:latin typeface="Times New Roman" panose="02020603050405020304" pitchFamily="18" charset="0"/>
                <a:ea typeface="微软雅黑 Light" panose="020B0502040204020203" charset="-122"/>
                <a:cs typeface="+mn-ea"/>
                <a:sym typeface="+mn-lt"/>
              </a:rPr>
              <a:t>the average number of infections produced by each infected case.</a:t>
            </a:r>
            <a:r>
              <a:rPr lang="en-US" altLang="zh-CN" sz="2800">
                <a:latin typeface="Times New Roman" panose="02020603050405020304" pitchFamily="18" charset="0"/>
                <a:ea typeface="微软雅黑 Light" panose="020B0502040204020203" charset="-122"/>
                <a:cs typeface="+mn-ea"/>
                <a:sym typeface="+mn-lt"/>
              </a:rPr>
              <a:t> </a:t>
            </a:r>
            <a:endParaRPr lang="en-US" altLang="zh-CN" sz="2800">
              <a:latin typeface="Times New Roman" panose="02020603050405020304" pitchFamily="18" charset="0"/>
              <a:ea typeface="微软雅黑 Light" panose="020B0502040204020203" charset="-122"/>
              <a:cs typeface="+mn-ea"/>
              <a:sym typeface="+mn-lt"/>
            </a:endParaRPr>
          </a:p>
          <a:p>
            <a:pPr>
              <a:spcAft>
                <a:spcPts val="600"/>
              </a:spcAft>
            </a:pPr>
            <a:r>
              <a:rPr lang="en-US" altLang="zh-CN" sz="2800">
                <a:latin typeface="Times New Roman" panose="02020603050405020304" pitchFamily="18" charset="0"/>
                <a:ea typeface="微软雅黑 Light" panose="020B0502040204020203" charset="-122"/>
                <a:cs typeface="+mn-ea"/>
                <a:sym typeface="+mn-lt"/>
              </a:rPr>
              <a:t>(Flaxmanet al., 2020)</a:t>
            </a:r>
            <a:endParaRPr lang="en-US" altLang="zh-CN" sz="2800">
              <a:latin typeface="Times New Roman" panose="02020603050405020304" pitchFamily="18" charset="0"/>
              <a:ea typeface="微软雅黑 Light" panose="020B0502040204020203" charset="-122"/>
              <a:cs typeface="+mn-ea"/>
              <a:sym typeface="+mn-lt"/>
            </a:endParaRPr>
          </a:p>
          <a:p>
            <a:pPr>
              <a:spcAft>
                <a:spcPts val="600"/>
              </a:spcAft>
            </a:pPr>
            <a:r>
              <a:rPr lang="en-US" altLang="zh-CN" sz="2800">
                <a:latin typeface="Times New Roman" panose="02020603050405020304" pitchFamily="18" charset="0"/>
                <a:ea typeface="微软雅黑 Light" panose="020B0502040204020203" charset="-122"/>
                <a:cs typeface="+mn-ea"/>
                <a:sym typeface="+mn-lt"/>
              </a:rPr>
              <a:t>The R</a:t>
            </a:r>
            <a:r>
              <a:rPr lang="en-US" altLang="zh-CN" sz="2800" baseline="-25000">
                <a:latin typeface="Times New Roman" panose="02020603050405020304" pitchFamily="18" charset="0"/>
                <a:ea typeface="微软雅黑 Light" panose="020B0502040204020203" charset="-122"/>
                <a:cs typeface="+mn-ea"/>
                <a:sym typeface="+mn-lt"/>
              </a:rPr>
              <a:t>t</a:t>
            </a:r>
            <a:r>
              <a:rPr lang="en-US" altLang="zh-CN" sz="2800">
                <a:latin typeface="Times New Roman" panose="02020603050405020304" pitchFamily="18" charset="0"/>
                <a:ea typeface="微软雅黑 Light" panose="020B0502040204020203" charset="-122"/>
                <a:cs typeface="+mn-ea"/>
                <a:sym typeface="+mn-lt"/>
              </a:rPr>
              <a:t> value indicates</a:t>
            </a:r>
            <a:r>
              <a:rPr lang="en-US" altLang="zh-CN" sz="2800" b="1">
                <a:solidFill>
                  <a:srgbClr val="175091"/>
                </a:solidFill>
                <a:latin typeface="Times New Roman" panose="02020603050405020304" pitchFamily="18" charset="0"/>
                <a:ea typeface="微软雅黑 Light" panose="020B0502040204020203" charset="-122"/>
                <a:cs typeface="+mn-ea"/>
                <a:sym typeface="+mn-lt"/>
              </a:rPr>
              <a:t> the direction of change.</a:t>
            </a:r>
            <a:endParaRPr lang="en-US" altLang="zh-CN" sz="2800" b="1">
              <a:solidFill>
                <a:srgbClr val="175091"/>
              </a:solidFill>
              <a:latin typeface="Times New Roman" panose="02020603050405020304" pitchFamily="18" charset="0"/>
              <a:ea typeface="微软雅黑 Light" panose="020B0502040204020203" charset="-122"/>
              <a:cs typeface="+mn-ea"/>
              <a:sym typeface="+mn-lt"/>
            </a:endParaRPr>
          </a:p>
          <a:p>
            <a:pPr>
              <a:spcAft>
                <a:spcPts val="600"/>
              </a:spcAft>
            </a:pPr>
            <a:r>
              <a:rPr lang="en-US" altLang="zh-CN" sz="2800">
                <a:latin typeface="Times New Roman" panose="02020603050405020304" pitchFamily="18" charset="0"/>
                <a:ea typeface="微软雅黑 Light" panose="020B0502040204020203" charset="-122"/>
                <a:cs typeface="+mn-ea"/>
                <a:sym typeface="+mn-lt"/>
              </a:rPr>
              <a:t>However, the R</a:t>
            </a:r>
            <a:r>
              <a:rPr lang="en-US" altLang="zh-CN" sz="2800" baseline="-25000">
                <a:latin typeface="Times New Roman" panose="02020603050405020304" pitchFamily="18" charset="0"/>
                <a:ea typeface="微软雅黑 Light" panose="020B0502040204020203" charset="-122"/>
                <a:cs typeface="+mn-ea"/>
                <a:sym typeface="+mn-lt"/>
              </a:rPr>
              <a:t>t</a:t>
            </a:r>
            <a:r>
              <a:rPr lang="en-US" altLang="zh-CN" sz="2800">
                <a:latin typeface="Times New Roman" panose="02020603050405020304" pitchFamily="18" charset="0"/>
                <a:ea typeface="微软雅黑 Light" panose="020B0502040204020203" charset="-122"/>
                <a:cs typeface="+mn-ea"/>
                <a:sym typeface="+mn-lt"/>
              </a:rPr>
              <a:t> value alone does </a:t>
            </a:r>
            <a:r>
              <a:rPr lang="en-US" altLang="zh-CN" sz="2800" b="1">
                <a:solidFill>
                  <a:srgbClr val="175091"/>
                </a:solidFill>
                <a:latin typeface="Times New Roman" panose="02020603050405020304" pitchFamily="18" charset="0"/>
                <a:ea typeface="微软雅黑 Light" panose="020B0502040204020203" charset="-122"/>
                <a:cs typeface="+mn-ea"/>
                <a:sym typeface="+mn-lt"/>
              </a:rPr>
              <a:t>not indicate how quickly </a:t>
            </a:r>
            <a:r>
              <a:rPr lang="en-US" altLang="zh-CN" sz="2800">
                <a:latin typeface="Times New Roman" panose="02020603050405020304" pitchFamily="18" charset="0"/>
                <a:ea typeface="微软雅黑 Light" panose="020B0502040204020203" charset="-122"/>
                <a:cs typeface="+mn-ea"/>
                <a:sym typeface="+mn-lt"/>
              </a:rPr>
              <a:t>an epidemic is changing.</a:t>
            </a:r>
            <a:endParaRPr lang="en-US" altLang="zh-CN" sz="2800">
              <a:latin typeface="Times New Roman" panose="02020603050405020304" pitchFamily="18" charset="0"/>
              <a:ea typeface="微软雅黑 Light" panose="020B0502040204020203" charset="-122"/>
              <a:cs typeface="+mn-ea"/>
              <a:sym typeface="+mn-lt"/>
            </a:endParaRPr>
          </a:p>
        </p:txBody>
      </p:sp>
      <p:pic>
        <p:nvPicPr>
          <p:cNvPr id="6" name="图片 5" descr="m_jit200015f1"/>
          <p:cNvPicPr>
            <a:picLocks noChangeAspect="1"/>
          </p:cNvPicPr>
          <p:nvPr/>
        </p:nvPicPr>
        <p:blipFill>
          <a:blip r:embed="rId2"/>
          <a:srcRect l="942" t="8041" r="942"/>
          <a:stretch>
            <a:fillRect/>
          </a:stretch>
        </p:blipFill>
        <p:spPr>
          <a:xfrm>
            <a:off x="656590" y="961390"/>
            <a:ext cx="7186930" cy="5022850"/>
          </a:xfrm>
          <a:prstGeom prst="rect">
            <a:avLst/>
          </a:prstGeom>
        </p:spPr>
      </p:pic>
      <p:sp>
        <p:nvSpPr>
          <p:cNvPr id="7" name="文本框 6"/>
          <p:cNvSpPr txBox="1"/>
          <p:nvPr/>
        </p:nvSpPr>
        <p:spPr>
          <a:xfrm>
            <a:off x="1162050" y="5991860"/>
            <a:ext cx="6176645" cy="398780"/>
          </a:xfrm>
          <a:prstGeom prst="rect">
            <a:avLst/>
          </a:prstGeom>
          <a:noFill/>
        </p:spPr>
        <p:txBody>
          <a:bodyPr wrap="square" rtlCol="0">
            <a:spAutoFit/>
          </a:bodyPr>
          <a:p>
            <a:r>
              <a:rPr lang="en-US" altLang="zh-CN" sz="2000">
                <a:latin typeface="Times New Roman" panose="02020603050405020304" pitchFamily="18" charset="0"/>
                <a:ea typeface="微软雅黑 Light" panose="020B0502040204020203" charset="-122"/>
                <a:cs typeface="+mn-ea"/>
              </a:rPr>
              <a:t>Figure2: The diagrammatic sketch of the R</a:t>
            </a:r>
            <a:r>
              <a:rPr lang="en-US" altLang="zh-CN" sz="2000" baseline="-25000">
                <a:latin typeface="Times New Roman" panose="02020603050405020304" pitchFamily="18" charset="0"/>
                <a:ea typeface="微软雅黑 Light" panose="020B0502040204020203" charset="-122"/>
                <a:cs typeface="+mn-ea"/>
              </a:rPr>
              <a:t>t</a:t>
            </a:r>
            <a:r>
              <a:rPr lang="en-US" altLang="zh-CN" sz="2000">
                <a:latin typeface="Times New Roman" panose="02020603050405020304" pitchFamily="18" charset="0"/>
                <a:ea typeface="微软雅黑 Light" panose="020B0502040204020203" charset="-122"/>
                <a:cs typeface="+mn-ea"/>
              </a:rPr>
              <a:t> (Thomas 2020)</a:t>
            </a:r>
            <a:endParaRPr lang="en-US" altLang="zh-CN" sz="2000">
              <a:latin typeface="Times New Roman" panose="02020603050405020304" pitchFamily="18" charset="0"/>
              <a:ea typeface="微软雅黑 Light" panose="020B0502040204020203" charset="-122"/>
              <a:cs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 3"/>
          <p:cNvSpPr txBox="1"/>
          <p:nvPr/>
        </p:nvSpPr>
        <p:spPr>
          <a:xfrm>
            <a:off x="786533" y="464966"/>
            <a:ext cx="7315200" cy="3418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Non-Pharmaceutical Intervention (NPI)</a:t>
            </a:r>
            <a:endPar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0" name="矩形 49"/>
          <p:cNvSpPr/>
          <p:nvPr/>
        </p:nvSpPr>
        <p:spPr>
          <a:xfrm>
            <a:off x="234175" y="405328"/>
            <a:ext cx="240124" cy="475665"/>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1" name="矩形 50"/>
          <p:cNvSpPr/>
          <p:nvPr/>
        </p:nvSpPr>
        <p:spPr>
          <a:xfrm>
            <a:off x="496601" y="405329"/>
            <a:ext cx="105564" cy="47566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53" name="直接连接符 52"/>
          <p:cNvCxnSpPr/>
          <p:nvPr/>
        </p:nvCxnSpPr>
        <p:spPr>
          <a:xfrm>
            <a:off x="680969" y="881017"/>
            <a:ext cx="1113932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6386945"/>
            <a:ext cx="12192000" cy="471055"/>
          </a:xfrm>
          <a:prstGeom prst="rect">
            <a:avLst/>
          </a:prstGeom>
          <a:gradFill>
            <a:gsLst>
              <a:gs pos="18000">
                <a:srgbClr val="4974A6"/>
              </a:gs>
              <a:gs pos="0">
                <a:srgbClr val="BACBDE"/>
              </a:gs>
              <a:gs pos="66000">
                <a:srgbClr val="17509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pic>
        <p:nvPicPr>
          <p:cNvPr id="23" name="图片 22"/>
          <p:cNvPicPr>
            <a:picLocks noChangeAspect="1"/>
          </p:cNvPicPr>
          <p:nvPr/>
        </p:nvPicPr>
        <p:blipFill rotWithShape="1">
          <a:blip r:embed="rId1" cstate="hqprint">
            <a:extLst>
              <a:ext uri="{28A0092B-C50C-407E-A947-70E740481C1C}">
                <a14:useLocalDpi xmlns:a14="http://schemas.microsoft.com/office/drawing/2010/main" val="0"/>
              </a:ext>
            </a:extLst>
          </a:blip>
          <a:srcRect l="-1" r="1493"/>
          <a:stretch>
            <a:fillRect/>
          </a:stretch>
        </p:blipFill>
        <p:spPr>
          <a:xfrm>
            <a:off x="10515599" y="6390396"/>
            <a:ext cx="1676401" cy="467603"/>
          </a:xfrm>
          <a:prstGeom prst="rect">
            <a:avLst/>
          </a:prstGeom>
        </p:spPr>
      </p:pic>
      <p:sp>
        <p:nvSpPr>
          <p:cNvPr id="15" name="文本框 14"/>
          <p:cNvSpPr txBox="1"/>
          <p:nvPr/>
        </p:nvSpPr>
        <p:spPr>
          <a:xfrm>
            <a:off x="5290185" y="1125855"/>
            <a:ext cx="6320790" cy="5015865"/>
          </a:xfrm>
          <a:prstGeom prst="rect">
            <a:avLst/>
          </a:prstGeom>
          <a:noFill/>
        </p:spPr>
        <p:txBody>
          <a:bodyPr wrap="square" lIns="0" rtlCol="0">
            <a:spAutoFit/>
          </a:bodyPr>
          <a:p>
            <a:pPr>
              <a:spcAft>
                <a:spcPts val="600"/>
              </a:spcAft>
            </a:pPr>
            <a:r>
              <a:rPr lang="en-US" altLang="zh-CN" sz="3200">
                <a:solidFill>
                  <a:srgbClr val="000000"/>
                </a:solidFill>
                <a:latin typeface="Times New Roman" panose="02020603050405020304" pitchFamily="18" charset="0"/>
                <a:ea typeface="微软雅黑 Light" panose="020B0502040204020203" charset="-122"/>
                <a:cs typeface="+mn-ea"/>
                <a:sym typeface="+mn-lt"/>
              </a:rPr>
              <a:t>The study span of this thesis is from 1st Frbrurary to 1st October 2020, before the first vaccine has been injected in the UK. Hence at that time</a:t>
            </a:r>
            <a:r>
              <a:rPr lang="en-US" altLang="zh-CN" sz="3200">
                <a:solidFill>
                  <a:srgbClr val="175091"/>
                </a:solidFill>
                <a:latin typeface="Times New Roman" panose="02020603050405020304" pitchFamily="18" charset="0"/>
                <a:ea typeface="微软雅黑 Light" panose="020B0502040204020203" charset="-122"/>
                <a:cs typeface="+mn-ea"/>
                <a:sym typeface="+mn-lt"/>
              </a:rPr>
              <a:t> </a:t>
            </a:r>
            <a:r>
              <a:rPr lang="en-US" altLang="zh-CN" sz="3200" b="1">
                <a:solidFill>
                  <a:srgbClr val="175091"/>
                </a:solidFill>
                <a:latin typeface="Times New Roman" panose="02020603050405020304" pitchFamily="18" charset="0"/>
                <a:ea typeface="微软雅黑 Light" panose="020B0502040204020203" charset="-122"/>
                <a:cs typeface="+mn-ea"/>
                <a:sym typeface="+mn-lt"/>
              </a:rPr>
              <a:t>NPI was the only effective method to contain the Covid-19</a:t>
            </a:r>
            <a:r>
              <a:rPr lang="en-US" altLang="zh-CN" sz="3200">
                <a:solidFill>
                  <a:srgbClr val="042C5D"/>
                </a:solidFill>
                <a:latin typeface="Times New Roman" panose="02020603050405020304" pitchFamily="18" charset="0"/>
                <a:ea typeface="微软雅黑 Light" panose="020B0502040204020203" charset="-122"/>
                <a:cs typeface="+mn-ea"/>
                <a:sym typeface="+mn-lt"/>
              </a:rPr>
              <a:t> by deceasing the R</a:t>
            </a:r>
            <a:r>
              <a:rPr lang="en-US" altLang="zh-CN" sz="3200" baseline="-25000">
                <a:solidFill>
                  <a:srgbClr val="042C5D"/>
                </a:solidFill>
                <a:latin typeface="Times New Roman" panose="02020603050405020304" pitchFamily="18" charset="0"/>
                <a:ea typeface="微软雅黑 Light" panose="020B0502040204020203" charset="-122"/>
                <a:cs typeface="+mn-ea"/>
                <a:sym typeface="+mn-lt"/>
              </a:rPr>
              <a:t>t</a:t>
            </a:r>
            <a:r>
              <a:rPr lang="en-US" altLang="zh-CN" sz="3200">
                <a:solidFill>
                  <a:srgbClr val="000000"/>
                </a:solidFill>
                <a:latin typeface="Times New Roman" panose="02020603050405020304" pitchFamily="18" charset="0"/>
                <a:ea typeface="微软雅黑 Light" panose="020B0502040204020203" charset="-122"/>
                <a:cs typeface="+mn-ea"/>
                <a:sym typeface="+mn-lt"/>
              </a:rPr>
              <a:t>. However, there are many people in the UK </a:t>
            </a:r>
            <a:r>
              <a:rPr lang="en-US" altLang="zh-CN" sz="3200" b="1">
                <a:solidFill>
                  <a:srgbClr val="175091"/>
                </a:solidFill>
                <a:latin typeface="Times New Roman" panose="02020603050405020304" pitchFamily="18" charset="0"/>
                <a:ea typeface="微软雅黑 Light" panose="020B0502040204020203" charset="-122"/>
                <a:cs typeface="+mn-ea"/>
                <a:sym typeface="+mn-lt"/>
              </a:rPr>
              <a:t>protest for the NPI</a:t>
            </a:r>
            <a:r>
              <a:rPr lang="en-US" altLang="zh-CN" sz="3200">
                <a:solidFill>
                  <a:srgbClr val="000000"/>
                </a:solidFill>
                <a:latin typeface="Times New Roman" panose="02020603050405020304" pitchFamily="18" charset="0"/>
                <a:ea typeface="微软雅黑 Light" panose="020B0502040204020203" charset="-122"/>
                <a:cs typeface="+mn-ea"/>
                <a:sym typeface="+mn-lt"/>
              </a:rPr>
              <a:t> policies becasuse of the freedom.</a:t>
            </a:r>
            <a:endParaRPr lang="zh-CN" altLang="en-US" sz="3200">
              <a:solidFill>
                <a:srgbClr val="000000"/>
              </a:solidFill>
              <a:latin typeface="Times New Roman" panose="02020603050405020304" pitchFamily="18" charset="0"/>
              <a:ea typeface="微软雅黑 Light" panose="020B0502040204020203" charset="-122"/>
              <a:cs typeface="+mn-ea"/>
              <a:sym typeface="+mn-lt"/>
            </a:endParaRPr>
          </a:p>
        </p:txBody>
      </p:sp>
      <p:pic>
        <p:nvPicPr>
          <p:cNvPr id="4" name="图片 3" descr="uk-covid-vaccine-1"/>
          <p:cNvPicPr>
            <a:picLocks noChangeAspect="1"/>
          </p:cNvPicPr>
          <p:nvPr/>
        </p:nvPicPr>
        <p:blipFill>
          <a:blip r:embed="rId2"/>
          <a:srcRect l="52524" t="9398" b="7833"/>
          <a:stretch>
            <a:fillRect/>
          </a:stretch>
        </p:blipFill>
        <p:spPr>
          <a:xfrm>
            <a:off x="991235" y="1096010"/>
            <a:ext cx="3762375" cy="49199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 3"/>
          <p:cNvSpPr txBox="1"/>
          <p:nvPr/>
        </p:nvSpPr>
        <p:spPr>
          <a:xfrm>
            <a:off x="786533" y="464966"/>
            <a:ext cx="7315200" cy="3418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Waves of the epdemic</a:t>
            </a:r>
            <a:endParaRPr kumimoji="0" lang="en-US" altLang="zh-CN" sz="2600" b="1" i="1" u="none" strike="noStrike" kern="1200" cap="none" spc="0" normalizeH="0"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0" name="矩形 49"/>
          <p:cNvSpPr/>
          <p:nvPr/>
        </p:nvSpPr>
        <p:spPr>
          <a:xfrm>
            <a:off x="234175" y="405328"/>
            <a:ext cx="240124" cy="475665"/>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1" name="矩形 50"/>
          <p:cNvSpPr/>
          <p:nvPr/>
        </p:nvSpPr>
        <p:spPr>
          <a:xfrm>
            <a:off x="496601" y="405329"/>
            <a:ext cx="105564" cy="47566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cxnSp>
        <p:nvCxnSpPr>
          <p:cNvPr id="53" name="直接连接符 52"/>
          <p:cNvCxnSpPr/>
          <p:nvPr/>
        </p:nvCxnSpPr>
        <p:spPr>
          <a:xfrm>
            <a:off x="680969" y="881017"/>
            <a:ext cx="1113932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6386945"/>
            <a:ext cx="12192000" cy="471055"/>
          </a:xfrm>
          <a:prstGeom prst="rect">
            <a:avLst/>
          </a:prstGeom>
          <a:gradFill>
            <a:gsLst>
              <a:gs pos="18000">
                <a:srgbClr val="4974A6"/>
              </a:gs>
              <a:gs pos="0">
                <a:srgbClr val="BACBDE"/>
              </a:gs>
              <a:gs pos="66000">
                <a:srgbClr val="17509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pic>
        <p:nvPicPr>
          <p:cNvPr id="23" name="图片 22"/>
          <p:cNvPicPr>
            <a:picLocks noChangeAspect="1"/>
          </p:cNvPicPr>
          <p:nvPr/>
        </p:nvPicPr>
        <p:blipFill rotWithShape="1">
          <a:blip r:embed="rId1" cstate="hqprint">
            <a:extLst>
              <a:ext uri="{28A0092B-C50C-407E-A947-70E740481C1C}">
                <a14:useLocalDpi xmlns:a14="http://schemas.microsoft.com/office/drawing/2010/main" val="0"/>
              </a:ext>
            </a:extLst>
          </a:blip>
          <a:srcRect l="-1" r="1493"/>
          <a:stretch>
            <a:fillRect/>
          </a:stretch>
        </p:blipFill>
        <p:spPr>
          <a:xfrm>
            <a:off x="10515599" y="6390396"/>
            <a:ext cx="1676401" cy="467603"/>
          </a:xfrm>
          <a:prstGeom prst="rect">
            <a:avLst/>
          </a:prstGeom>
        </p:spPr>
      </p:pic>
      <p:pic>
        <p:nvPicPr>
          <p:cNvPr id="2" name="图片 1" descr="chart_12"/>
          <p:cNvPicPr>
            <a:picLocks noChangeAspect="1"/>
          </p:cNvPicPr>
          <p:nvPr/>
        </p:nvPicPr>
        <p:blipFill>
          <a:blip r:embed="rId2"/>
          <a:srcRect l="2705" r="11828"/>
          <a:stretch>
            <a:fillRect/>
          </a:stretch>
        </p:blipFill>
        <p:spPr>
          <a:xfrm>
            <a:off x="666750" y="954405"/>
            <a:ext cx="4125595" cy="4585970"/>
          </a:xfrm>
          <a:prstGeom prst="rect">
            <a:avLst/>
          </a:prstGeom>
        </p:spPr>
      </p:pic>
      <p:pic>
        <p:nvPicPr>
          <p:cNvPr id="3" name="图片 2" descr="chart_12"/>
          <p:cNvPicPr>
            <a:picLocks noChangeAspect="1"/>
          </p:cNvPicPr>
          <p:nvPr/>
        </p:nvPicPr>
        <p:blipFill>
          <a:blip r:embed="rId2"/>
          <a:srcRect l="88460" t="37000" r="897" b="47463"/>
          <a:stretch>
            <a:fillRect/>
          </a:stretch>
        </p:blipFill>
        <p:spPr>
          <a:xfrm>
            <a:off x="5181600" y="954405"/>
            <a:ext cx="923290" cy="1280795"/>
          </a:xfrm>
          <a:prstGeom prst="rect">
            <a:avLst/>
          </a:prstGeom>
        </p:spPr>
      </p:pic>
      <p:sp>
        <p:nvSpPr>
          <p:cNvPr id="4" name="文本框 3"/>
          <p:cNvSpPr txBox="1"/>
          <p:nvPr/>
        </p:nvSpPr>
        <p:spPr>
          <a:xfrm>
            <a:off x="495935" y="5687695"/>
            <a:ext cx="5608320" cy="706755"/>
          </a:xfrm>
          <a:prstGeom prst="rect">
            <a:avLst/>
          </a:prstGeom>
          <a:noFill/>
        </p:spPr>
        <p:txBody>
          <a:bodyPr wrap="square" rtlCol="0">
            <a:spAutoFit/>
          </a:bodyPr>
          <a:p>
            <a:pPr algn="l">
              <a:buClrTx/>
              <a:buSzTx/>
              <a:buFontTx/>
            </a:pPr>
            <a:r>
              <a:rPr lang="en-US" altLang="zh-CN" sz="2000">
                <a:latin typeface="Times New Roman" panose="02020603050405020304" pitchFamily="18" charset="0"/>
                <a:ea typeface="微软雅黑 Light" panose="020B0502040204020203" charset="-122"/>
                <a:cs typeface="+mn-ea"/>
              </a:rPr>
              <a:t>Figure 3:The daily increasing cases, deaths and in mechanical ventilation beds</a:t>
            </a:r>
            <a:endParaRPr lang="en-US" altLang="zh-CN" sz="2000">
              <a:latin typeface="Times New Roman" panose="02020603050405020304" pitchFamily="18" charset="0"/>
              <a:ea typeface="微软雅黑 Light" panose="020B0502040204020203" charset="-122"/>
              <a:cs typeface="+mn-ea"/>
            </a:endParaRPr>
          </a:p>
        </p:txBody>
      </p:sp>
      <p:sp>
        <p:nvSpPr>
          <p:cNvPr id="5" name="文本框 4"/>
          <p:cNvSpPr txBox="1"/>
          <p:nvPr/>
        </p:nvSpPr>
        <p:spPr>
          <a:xfrm>
            <a:off x="6739890" y="1086485"/>
            <a:ext cx="4752975" cy="4831080"/>
          </a:xfrm>
          <a:prstGeom prst="rect">
            <a:avLst/>
          </a:prstGeom>
          <a:noFill/>
        </p:spPr>
        <p:txBody>
          <a:bodyPr wrap="square" rtlCol="0" anchor="t">
            <a:spAutoFit/>
          </a:bodyPr>
          <a:p>
            <a:r>
              <a:rPr lang="en-US" altLang="zh-CN" sz="2800">
                <a:latin typeface="Times New Roman" panose="02020603050405020304" pitchFamily="18" charset="0"/>
                <a:ea typeface="微软雅黑 Light" panose="020B0502040204020203" charset="-122"/>
                <a:cs typeface="+mn-ea"/>
              </a:rPr>
              <a:t>It can be observed that in the first two waves of the epidemic in the UK, the death and </a:t>
            </a:r>
            <a:r>
              <a:rPr lang="en-US" altLang="zh-CN" sz="2800">
                <a:latin typeface="Times New Roman" panose="02020603050405020304" pitchFamily="18" charset="0"/>
                <a:ea typeface="微软雅黑 Light" panose="020B0502040204020203" charset="-122"/>
                <a:cs typeface="+mn-ea"/>
                <a:sym typeface="+mn-ea"/>
              </a:rPr>
              <a:t>people in mechanical ventilation beds</a:t>
            </a:r>
            <a:r>
              <a:rPr lang="en-US" altLang="zh-CN" sz="2800">
                <a:latin typeface="Times New Roman" panose="02020603050405020304" pitchFamily="18" charset="0"/>
                <a:ea typeface="微软雅黑 Light" panose="020B0502040204020203" charset="-122"/>
                <a:cs typeface="+mn-ea"/>
              </a:rPr>
              <a:t> data are similar, but the </a:t>
            </a:r>
            <a:r>
              <a:rPr lang="en-US" altLang="zh-CN" sz="2800" b="1">
                <a:solidFill>
                  <a:srgbClr val="175091"/>
                </a:solidFill>
                <a:latin typeface="Times New Roman" panose="02020603050405020304" pitchFamily="18" charset="0"/>
                <a:ea typeface="微软雅黑 Light" panose="020B0502040204020203" charset="-122"/>
                <a:cs typeface="+mn-ea"/>
              </a:rPr>
              <a:t>detected cases in the first wave were significantly fewer</a:t>
            </a:r>
            <a:r>
              <a:rPr lang="en-US" altLang="zh-CN" sz="2800">
                <a:latin typeface="Times New Roman" panose="02020603050405020304" pitchFamily="18" charset="0"/>
                <a:ea typeface="微软雅黑 Light" panose="020B0502040204020203" charset="-122"/>
                <a:cs typeface="+mn-ea"/>
              </a:rPr>
              <a:t>.</a:t>
            </a:r>
            <a:endParaRPr lang="en-US" altLang="zh-CN" sz="2800">
              <a:latin typeface="Times New Roman" panose="02020603050405020304" pitchFamily="18" charset="0"/>
              <a:ea typeface="微软雅黑 Light" panose="020B0502040204020203" charset="-122"/>
              <a:cs typeface="+mn-ea"/>
            </a:endParaRPr>
          </a:p>
          <a:p>
            <a:r>
              <a:rPr lang="en-US" altLang="zh-CN" sz="2800">
                <a:latin typeface="Times New Roman" panose="02020603050405020304" pitchFamily="18" charset="0"/>
                <a:ea typeface="微软雅黑 Light" panose="020B0502040204020203" charset="-122"/>
                <a:cs typeface="+mn-ea"/>
              </a:rPr>
              <a:t>Therefore, there is reason to believe that the reported data of detected infections</a:t>
            </a:r>
            <a:r>
              <a:rPr lang="en-US" altLang="zh-CN" sz="2800" b="1">
                <a:solidFill>
                  <a:srgbClr val="175091"/>
                </a:solidFill>
                <a:latin typeface="Times New Roman" panose="02020603050405020304" pitchFamily="18" charset="0"/>
                <a:ea typeface="微软雅黑 Light" panose="020B0502040204020203" charset="-122"/>
                <a:cs typeface="+mn-ea"/>
              </a:rPr>
              <a:t> is often biased downwards. </a:t>
            </a:r>
            <a:endParaRPr lang="en-US" altLang="zh-CN" sz="2800" b="1">
              <a:solidFill>
                <a:srgbClr val="175091"/>
              </a:solidFill>
              <a:latin typeface="Times New Roman" panose="02020603050405020304" pitchFamily="18" charset="0"/>
              <a:ea typeface="微软雅黑 Light" panose="020B0502040204020203" charset="-122"/>
              <a:cs typeface="+mn-ea"/>
            </a:endParaRPr>
          </a:p>
        </p:txBody>
      </p:sp>
      <p:grpSp>
        <p:nvGrpSpPr>
          <p:cNvPr id="9" name="组合 8"/>
          <p:cNvGrpSpPr/>
          <p:nvPr/>
        </p:nvGrpSpPr>
        <p:grpSpPr>
          <a:xfrm>
            <a:off x="2763520" y="923925"/>
            <a:ext cx="368935" cy="3994150"/>
            <a:chOff x="4352" y="1455"/>
            <a:chExt cx="581" cy="6290"/>
          </a:xfrm>
        </p:grpSpPr>
        <p:cxnSp>
          <p:nvCxnSpPr>
            <p:cNvPr id="6" name="直接连接符 5"/>
            <p:cNvCxnSpPr/>
            <p:nvPr/>
          </p:nvCxnSpPr>
          <p:spPr>
            <a:xfrm flipV="1">
              <a:off x="4352" y="1455"/>
              <a:ext cx="25" cy="6290"/>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4909" y="1455"/>
              <a:ext cx="25" cy="6290"/>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标题 3"/>
          <p:cNvSpPr txBox="1"/>
          <p:nvPr/>
        </p:nvSpPr>
        <p:spPr>
          <a:xfrm>
            <a:off x="786533" y="464966"/>
            <a:ext cx="7315200" cy="341874"/>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lang="en-US" altLang="zh-CN" i="1"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ea"/>
              </a:rPr>
              <a:t>Thesis time span</a:t>
            </a:r>
            <a:endParaRPr lang="en-US" altLang="zh-CN" i="1" dirty="0">
              <a:solidFill>
                <a:srgbClr val="003778"/>
              </a:solidFill>
              <a:latin typeface="Times New Roman" panose="02020603050405020304" pitchFamily="18" charset="0"/>
              <a:ea typeface="微软雅黑" panose="020B0503020204020204" pitchFamily="34" charset="-122"/>
            </a:endParaRPr>
          </a:p>
        </p:txBody>
      </p:sp>
      <p:sp>
        <p:nvSpPr>
          <p:cNvPr id="50" name="矩形 49"/>
          <p:cNvSpPr/>
          <p:nvPr/>
        </p:nvSpPr>
        <p:spPr>
          <a:xfrm>
            <a:off x="234175" y="405328"/>
            <a:ext cx="240124" cy="475665"/>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sp>
        <p:nvSpPr>
          <p:cNvPr id="51" name="矩形 50"/>
          <p:cNvSpPr/>
          <p:nvPr/>
        </p:nvSpPr>
        <p:spPr>
          <a:xfrm>
            <a:off x="496601" y="405329"/>
            <a:ext cx="105564" cy="475664"/>
          </a:xfrm>
          <a:prstGeom prst="rect">
            <a:avLst/>
          </a:prstGeom>
          <a:solidFill>
            <a:srgbClr val="042C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cxnSp>
        <p:nvCxnSpPr>
          <p:cNvPr id="53" name="直接连接符 52"/>
          <p:cNvCxnSpPr/>
          <p:nvPr/>
        </p:nvCxnSpPr>
        <p:spPr>
          <a:xfrm>
            <a:off x="680969" y="881017"/>
            <a:ext cx="1113932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0" y="6386945"/>
            <a:ext cx="12192000" cy="471055"/>
          </a:xfrm>
          <a:prstGeom prst="rect">
            <a:avLst/>
          </a:prstGeom>
          <a:gradFill>
            <a:gsLst>
              <a:gs pos="18000">
                <a:srgbClr val="4974A6"/>
              </a:gs>
              <a:gs pos="0">
                <a:srgbClr val="BACBDE"/>
              </a:gs>
              <a:gs pos="66000">
                <a:srgbClr val="17509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ndParaRPr>
          </a:p>
        </p:txBody>
      </p:sp>
      <p:pic>
        <p:nvPicPr>
          <p:cNvPr id="23" name="图片 22"/>
          <p:cNvPicPr>
            <a:picLocks noChangeAspect="1"/>
          </p:cNvPicPr>
          <p:nvPr/>
        </p:nvPicPr>
        <p:blipFill rotWithShape="1">
          <a:blip r:embed="rId1" cstate="hqprint">
            <a:extLst>
              <a:ext uri="{28A0092B-C50C-407E-A947-70E740481C1C}">
                <a14:useLocalDpi xmlns:a14="http://schemas.microsoft.com/office/drawing/2010/main" val="0"/>
              </a:ext>
            </a:extLst>
          </a:blip>
          <a:srcRect l="-1" r="1493"/>
          <a:stretch>
            <a:fillRect/>
          </a:stretch>
        </p:blipFill>
        <p:spPr>
          <a:xfrm>
            <a:off x="10515599" y="6390396"/>
            <a:ext cx="1676401" cy="467603"/>
          </a:xfrm>
          <a:prstGeom prst="rect">
            <a:avLst/>
          </a:prstGeom>
        </p:spPr>
      </p:pic>
      <p:grpSp>
        <p:nvGrpSpPr>
          <p:cNvPr id="5" name="组合 4"/>
          <p:cNvGrpSpPr/>
          <p:nvPr/>
        </p:nvGrpSpPr>
        <p:grpSpPr>
          <a:xfrm>
            <a:off x="924560" y="1343660"/>
            <a:ext cx="3802380" cy="4283075"/>
            <a:chOff x="2064" y="1938"/>
            <a:chExt cx="5988" cy="6745"/>
          </a:xfrm>
        </p:grpSpPr>
        <p:sp>
          <p:nvSpPr>
            <p:cNvPr id="3" name="圆角矩形 2"/>
            <p:cNvSpPr/>
            <p:nvPr/>
          </p:nvSpPr>
          <p:spPr>
            <a:xfrm>
              <a:off x="2620" y="1938"/>
              <a:ext cx="5148" cy="6745"/>
            </a:xfrm>
            <a:prstGeom prst="roundRect">
              <a:avLst/>
            </a:prstGeom>
            <a:noFill/>
            <a:ln w="4445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2064" y="2116"/>
              <a:ext cx="5988" cy="725"/>
            </a:xfrm>
            <a:prstGeom prst="rect">
              <a:avLst/>
            </a:prstGeom>
            <a:noFill/>
          </p:spPr>
          <p:txBody>
            <a:bodyPr wrap="square" rtlCol="0">
              <a:spAutoFit/>
            </a:bodyPr>
            <a:p>
              <a:pPr algn="ctr"/>
              <a:r>
                <a:rPr lang="en-US" altLang="zh-CN" sz="2400" b="1">
                  <a:solidFill>
                    <a:srgbClr val="042C5D"/>
                  </a:solidFill>
                  <a:latin typeface="Times New Roman" panose="02020603050405020304" pitchFamily="18" charset="0"/>
                  <a:ea typeface="微软雅黑 Light" panose="020B0502040204020203" charset="-122"/>
                  <a:cs typeface="+mn-ea"/>
                </a:rPr>
                <a:t>31</a:t>
              </a:r>
              <a:r>
                <a:rPr lang="en-US" altLang="zh-CN" sz="2400" b="1" baseline="30000">
                  <a:solidFill>
                    <a:srgbClr val="042C5D"/>
                  </a:solidFill>
                  <a:latin typeface="Times New Roman" panose="02020603050405020304" pitchFamily="18" charset="0"/>
                  <a:ea typeface="微软雅黑 Light" panose="020B0502040204020203" charset="-122"/>
                  <a:cs typeface="+mn-ea"/>
                </a:rPr>
                <a:t>st</a:t>
              </a:r>
              <a:r>
                <a:rPr lang="en-US" altLang="zh-CN" sz="2400" b="1">
                  <a:solidFill>
                    <a:srgbClr val="042C5D"/>
                  </a:solidFill>
                  <a:latin typeface="Times New Roman" panose="02020603050405020304" pitchFamily="18" charset="0"/>
                  <a:ea typeface="微软雅黑 Light" panose="020B0502040204020203" charset="-122"/>
                  <a:cs typeface="+mn-ea"/>
                </a:rPr>
                <a:t> Janurary 2020</a:t>
              </a:r>
              <a:endParaRPr lang="en-US" altLang="zh-CN" sz="2400" b="1">
                <a:solidFill>
                  <a:srgbClr val="042C5D"/>
                </a:solidFill>
                <a:latin typeface="Times New Roman" panose="02020603050405020304" pitchFamily="18" charset="0"/>
                <a:ea typeface="微软雅黑 Light" panose="020B0502040204020203" charset="-122"/>
                <a:cs typeface="+mn-ea"/>
              </a:endParaRPr>
            </a:p>
          </p:txBody>
        </p:sp>
        <p:cxnSp>
          <p:nvCxnSpPr>
            <p:cNvPr id="8" name="直接连接符 7"/>
            <p:cNvCxnSpPr/>
            <p:nvPr/>
          </p:nvCxnSpPr>
          <p:spPr>
            <a:xfrm>
              <a:off x="2881" y="2841"/>
              <a:ext cx="4218" cy="0"/>
            </a:xfrm>
            <a:prstGeom prst="line">
              <a:avLst/>
            </a:prstGeom>
            <a:ln w="15875" cmpd="sng">
              <a:solidFill>
                <a:schemeClr val="accent1">
                  <a:shade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3084" y="3016"/>
              <a:ext cx="4219" cy="5184"/>
            </a:xfrm>
            <a:prstGeom prst="rect">
              <a:avLst/>
            </a:prstGeom>
            <a:noFill/>
          </p:spPr>
          <p:txBody>
            <a:bodyPr wrap="square" rtlCol="0">
              <a:spAutoFit/>
            </a:bodyPr>
            <a:p>
              <a:r>
                <a:rPr lang="en-US" altLang="zh-CN" sz="2600">
                  <a:latin typeface="Times New Roman" panose="02020603050405020304" pitchFamily="18" charset="0"/>
                  <a:ea typeface="微软雅黑 Light" panose="020B0502040204020203" charset="-122"/>
                  <a:cs typeface="+mn-ea"/>
                </a:rPr>
                <a:t>The first two COVID-19 cases in the UK were confirmed on January 31</a:t>
              </a:r>
              <a:r>
                <a:rPr lang="en-US" altLang="zh-CN" sz="2600" baseline="30000">
                  <a:latin typeface="Times New Roman" panose="02020603050405020304" pitchFamily="18" charset="0"/>
                  <a:ea typeface="微软雅黑 Light" panose="020B0502040204020203" charset="-122"/>
                  <a:cs typeface="+mn-ea"/>
                </a:rPr>
                <a:t>st</a:t>
              </a:r>
              <a:r>
                <a:rPr lang="en-US" altLang="zh-CN" sz="2600">
                  <a:latin typeface="Times New Roman" panose="02020603050405020304" pitchFamily="18" charset="0"/>
                  <a:ea typeface="微软雅黑 Light" panose="020B0502040204020203" charset="-122"/>
                  <a:cs typeface="+mn-ea"/>
                </a:rPr>
                <a:t>, 2020, indicating the start of the epdemic in the UK</a:t>
              </a:r>
              <a:endParaRPr lang="en-US" altLang="zh-CN" sz="2600">
                <a:latin typeface="Times New Roman" panose="02020603050405020304" pitchFamily="18" charset="0"/>
                <a:ea typeface="微软雅黑 Light" panose="020B0502040204020203" charset="-122"/>
                <a:cs typeface="+mn-ea"/>
              </a:endParaRPr>
            </a:p>
          </p:txBody>
        </p:sp>
      </p:grpSp>
      <p:grpSp>
        <p:nvGrpSpPr>
          <p:cNvPr id="11" name="组合 10"/>
          <p:cNvGrpSpPr/>
          <p:nvPr/>
        </p:nvGrpSpPr>
        <p:grpSpPr>
          <a:xfrm>
            <a:off x="7535545" y="1343660"/>
            <a:ext cx="3468370" cy="4282440"/>
            <a:chOff x="11887" y="1938"/>
            <a:chExt cx="5462" cy="6744"/>
          </a:xfrm>
        </p:grpSpPr>
        <p:sp>
          <p:nvSpPr>
            <p:cNvPr id="4" name="圆角矩形 3"/>
            <p:cNvSpPr/>
            <p:nvPr/>
          </p:nvSpPr>
          <p:spPr>
            <a:xfrm>
              <a:off x="11887" y="1938"/>
              <a:ext cx="5462" cy="6745"/>
            </a:xfrm>
            <a:prstGeom prst="roundRect">
              <a:avLst/>
            </a:prstGeom>
            <a:noFill/>
            <a:ln w="44450"/>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2115" y="2116"/>
              <a:ext cx="4635" cy="725"/>
            </a:xfrm>
            <a:prstGeom prst="rect">
              <a:avLst/>
            </a:prstGeom>
            <a:noFill/>
          </p:spPr>
          <p:txBody>
            <a:bodyPr wrap="square" rtlCol="0">
              <a:spAutoFit/>
            </a:bodyPr>
            <a:p>
              <a:pPr algn="ctr"/>
              <a:r>
                <a:rPr lang="en-US" altLang="zh-CN" sz="2400" b="1">
                  <a:solidFill>
                    <a:srgbClr val="042C5D"/>
                  </a:solidFill>
                  <a:latin typeface="Times New Roman" panose="02020603050405020304" pitchFamily="18" charset="0"/>
                  <a:ea typeface="微软雅黑 Light" panose="020B0502040204020203" charset="-122"/>
                  <a:cs typeface="+mn-ea"/>
                </a:rPr>
                <a:t>1</a:t>
              </a:r>
              <a:r>
                <a:rPr lang="en-US" altLang="zh-CN" sz="2400" b="1" baseline="30000">
                  <a:solidFill>
                    <a:srgbClr val="042C5D"/>
                  </a:solidFill>
                  <a:latin typeface="Times New Roman" panose="02020603050405020304" pitchFamily="18" charset="0"/>
                  <a:ea typeface="微软雅黑 Light" panose="020B0502040204020203" charset="-122"/>
                  <a:cs typeface="+mn-ea"/>
                </a:rPr>
                <a:t>st</a:t>
              </a:r>
              <a:r>
                <a:rPr lang="en-US" altLang="zh-CN" sz="2400" b="1">
                  <a:solidFill>
                    <a:srgbClr val="042C5D"/>
                  </a:solidFill>
                  <a:latin typeface="Times New Roman" panose="02020603050405020304" pitchFamily="18" charset="0"/>
                  <a:ea typeface="微软雅黑 Light" panose="020B0502040204020203" charset="-122"/>
                  <a:cs typeface="+mn-ea"/>
                </a:rPr>
                <a:t> October 2020</a:t>
              </a:r>
              <a:endParaRPr lang="en-US" altLang="zh-CN" sz="2400" b="1">
                <a:solidFill>
                  <a:srgbClr val="042C5D"/>
                </a:solidFill>
                <a:latin typeface="Times New Roman" panose="02020603050405020304" pitchFamily="18" charset="0"/>
                <a:ea typeface="微软雅黑 Light" panose="020B0502040204020203" charset="-122"/>
                <a:cs typeface="+mn-ea"/>
              </a:endParaRPr>
            </a:p>
          </p:txBody>
        </p:sp>
        <p:cxnSp>
          <p:nvCxnSpPr>
            <p:cNvPr id="9" name="直接连接符 8"/>
            <p:cNvCxnSpPr/>
            <p:nvPr/>
          </p:nvCxnSpPr>
          <p:spPr>
            <a:xfrm>
              <a:off x="12215" y="2841"/>
              <a:ext cx="4664" cy="0"/>
            </a:xfrm>
            <a:prstGeom prst="line">
              <a:avLst/>
            </a:prstGeom>
            <a:ln w="15875" cmpd="sng">
              <a:solidFill>
                <a:schemeClr val="accent1">
                  <a:shade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12115" y="3016"/>
              <a:ext cx="4764" cy="5184"/>
            </a:xfrm>
            <a:prstGeom prst="rect">
              <a:avLst/>
            </a:prstGeom>
            <a:noFill/>
          </p:spPr>
          <p:txBody>
            <a:bodyPr wrap="square" rtlCol="0">
              <a:spAutoFit/>
            </a:bodyPr>
            <a:p>
              <a:r>
                <a:rPr lang="en-US" altLang="zh-CN" sz="2600">
                  <a:latin typeface="Times New Roman" panose="02020603050405020304" pitchFamily="18" charset="0"/>
                  <a:ea typeface="微软雅黑 Light" panose="020B0502040204020203" charset="-122"/>
                  <a:cs typeface="+mn-ea"/>
                </a:rPr>
                <a:t>The first mutation of SARS-CoV-2 (</a:t>
              </a:r>
              <a:r>
                <a:rPr lang="en-US" altLang="zh-CN" sz="2600" i="1">
                  <a:latin typeface="Times New Roman" panose="02020603050405020304" pitchFamily="18" charset="0"/>
                  <a:ea typeface="微软雅黑 Light" panose="020B0502040204020203" charset="-122"/>
                  <a:cs typeface="+mn-ea"/>
                </a:rPr>
                <a:t>Alpha Strain</a:t>
              </a:r>
              <a:r>
                <a:rPr lang="en-US" altLang="zh-CN" sz="2600">
                  <a:latin typeface="Times New Roman" panose="02020603050405020304" pitchFamily="18" charset="0"/>
                  <a:ea typeface="微软雅黑 Light" panose="020B0502040204020203" charset="-122"/>
                  <a:cs typeface="+mn-ea"/>
                </a:rPr>
                <a:t>) in the world was found in the UK on October 2020, indicting the variant of the nature of SARS-CoV-2</a:t>
              </a:r>
              <a:endParaRPr lang="en-US" altLang="zh-CN" sz="2600">
                <a:latin typeface="Times New Roman" panose="02020603050405020304" pitchFamily="18" charset="0"/>
                <a:ea typeface="微软雅黑 Light" panose="020B0502040204020203" charset="-122"/>
                <a:cs typeface="+mn-ea"/>
              </a:endParaRPr>
            </a:p>
          </p:txBody>
        </p:sp>
      </p:grpSp>
      <p:cxnSp>
        <p:nvCxnSpPr>
          <p:cNvPr id="12" name="直接箭头连接符 11"/>
          <p:cNvCxnSpPr>
            <a:stCxn id="3" idx="3"/>
            <a:endCxn id="4" idx="1"/>
          </p:cNvCxnSpPr>
          <p:nvPr/>
        </p:nvCxnSpPr>
        <p:spPr>
          <a:xfrm>
            <a:off x="4546600" y="3485515"/>
            <a:ext cx="2988945" cy="0"/>
          </a:xfrm>
          <a:prstGeom prst="straightConnector1">
            <a:avLst/>
          </a:prstGeom>
          <a:ln w="66675">
            <a:headEnd type="arrow"/>
            <a:tailEnd type="arrow"/>
          </a:ln>
        </p:spPr>
        <p:style>
          <a:lnRef idx="1">
            <a:schemeClr val="accent1"/>
          </a:lnRef>
          <a:fillRef idx="0">
            <a:schemeClr val="accent1"/>
          </a:fillRef>
          <a:effectRef idx="0">
            <a:schemeClr val="accent1"/>
          </a:effectRef>
          <a:fontRef idx="minor">
            <a:schemeClr val="tx1"/>
          </a:fontRef>
        </p:style>
      </p:cxnSp>
      <p:sp>
        <p:nvSpPr>
          <p:cNvPr id="13" name="标题 3"/>
          <p:cNvSpPr txBox="1"/>
          <p:nvPr/>
        </p:nvSpPr>
        <p:spPr>
          <a:xfrm>
            <a:off x="4896485" y="2953385"/>
            <a:ext cx="2399030" cy="34163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600" b="1" kern="120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lang="en-US" altLang="zh-CN" sz="4000" i="1" noProof="0" dirty="0">
                <a:ln>
                  <a:noFill/>
                </a:ln>
                <a:solidFill>
                  <a:srgbClr val="003778"/>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ea"/>
              </a:rPr>
              <a:t>Time span</a:t>
            </a:r>
            <a:endParaRPr lang="en-US" altLang="zh-CN" sz="4000" i="1" dirty="0">
              <a:solidFill>
                <a:srgbClr val="003778"/>
              </a:solidFill>
              <a:latin typeface="Times New Roman" panose="02020603050405020304" pitchFamily="18" charset="0"/>
              <a:ea typeface="微软雅黑" panose="020B0503020204020204" pitchFamily="34" charset="-122"/>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3660</Words>
  <Application>WPS 演示</Application>
  <PresentationFormat>宽屏</PresentationFormat>
  <Paragraphs>113</Paragraphs>
  <Slides>16</Slides>
  <Notes>7</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16</vt:i4>
      </vt:variant>
    </vt:vector>
  </HeadingPairs>
  <TitlesOfParts>
    <vt:vector size="29" baseType="lpstr">
      <vt:lpstr>Arial</vt:lpstr>
      <vt:lpstr>宋体</vt:lpstr>
      <vt:lpstr>Wingdings</vt:lpstr>
      <vt:lpstr>Times New Roman</vt:lpstr>
      <vt:lpstr>微软雅黑</vt:lpstr>
      <vt:lpstr>微软雅黑 Light</vt:lpstr>
      <vt:lpstr>思源宋体 CN Heavy</vt:lpstr>
      <vt:lpstr>Segoe UI</vt:lpstr>
      <vt:lpstr>Arial Unicode MS</vt:lpstr>
      <vt:lpstr>等线 Light</vt:lpstr>
      <vt:lpstr>等线</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奇奇 萌</dc:creator>
  <cp:lastModifiedBy>独奏</cp:lastModifiedBy>
  <cp:revision>63</cp:revision>
  <dcterms:created xsi:type="dcterms:W3CDTF">2019-05-16T11:22:00Z</dcterms:created>
  <dcterms:modified xsi:type="dcterms:W3CDTF">2021-08-25T09:28:15Z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0x010100FB68A252EC566B4BA0B7A47C06F5B8E2</vt:lpwstr>
  </property>
  <property fmtid="{D5CDD505-2E9C-101B-9397-08002B2CF9AE}" pid="3" name="ICV">
    <vt:lpwstr>05BA2378A09245AABDF2B9427BCC79E7</vt:lpwstr>
  </property>
  <property fmtid="{D5CDD505-2E9C-101B-9397-08002B2CF9AE}" pid="4" name="KSOProductBuildVer">
    <vt:lpwstr>2052-11.1.0.10700</vt:lpwstr>
  </property>
</Properties>
</file>

<file path=docProps/thumbnail.jpeg>
</file>